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81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86" r:id="rId13"/>
    <p:sldId id="271" r:id="rId14"/>
    <p:sldId id="285" r:id="rId15"/>
    <p:sldId id="272" r:id="rId16"/>
    <p:sldId id="273" r:id="rId17"/>
    <p:sldId id="279" r:id="rId18"/>
    <p:sldId id="275" r:id="rId19"/>
    <p:sldId id="276" r:id="rId20"/>
    <p:sldId id="277" r:id="rId21"/>
    <p:sldId id="278" r:id="rId22"/>
    <p:sldId id="280" r:id="rId23"/>
    <p:sldId id="287" r:id="rId24"/>
    <p:sldId id="288" r:id="rId25"/>
    <p:sldId id="289" r:id="rId26"/>
    <p:sldId id="290" r:id="rId27"/>
    <p:sldId id="291" r:id="rId28"/>
    <p:sldId id="282" r:id="rId29"/>
    <p:sldId id="283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wlai" initials="t" lastIdx="1" clrIdx="0">
    <p:extLst>
      <p:ext uri="{19B8F6BF-5375-455C-9EA6-DF929625EA0E}">
        <p15:presenceInfo xmlns:p15="http://schemas.microsoft.com/office/powerpoint/2012/main" userId="twla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A3"/>
    <a:srgbClr val="007FA3"/>
    <a:srgbClr val="D4EAE4"/>
    <a:srgbClr val="0015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18" autoAdjust="0"/>
    <p:restoredTop sz="89257" autoAdjust="0"/>
  </p:normalViewPr>
  <p:slideViewPr>
    <p:cSldViewPr>
      <p:cViewPr varScale="1">
        <p:scale>
          <a:sx n="93" d="100"/>
          <a:sy n="93" d="100"/>
        </p:scale>
        <p:origin x="126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62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408"/>
    </p:cViewPr>
  </p:sorterViewPr>
  <p:notesViewPr>
    <p:cSldViewPr>
      <p:cViewPr varScale="1">
        <p:scale>
          <a:sx n="57" d="100"/>
          <a:sy n="57" d="100"/>
        </p:scale>
        <p:origin x="2832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01922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51F04-9E25-42C3-8BC5-EC2E8469D95E}" type="datetimeFigureOut">
              <a:rPr lang="en-US" smtClean="0"/>
              <a:pPr/>
              <a:t>4/14/2020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D6722-9B4D-4E29-B226-C325925A81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59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dirty="0" smtClean="0"/>
              <a:t>If this PowerPoint presentation contains mathematical equations, you may need to check that your computer has the following installed: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dirty="0" smtClean="0"/>
              <a:t>1) </a:t>
            </a:r>
            <a:r>
              <a:rPr lang="en-IN" dirty="0" err="1" smtClean="0"/>
              <a:t>MathType</a:t>
            </a:r>
            <a:r>
              <a:rPr lang="en-IN" dirty="0" smtClean="0"/>
              <a:t> </a:t>
            </a:r>
            <a:r>
              <a:rPr lang="en-IN" dirty="0" err="1" smtClean="0"/>
              <a:t>Plugin</a:t>
            </a:r>
            <a:endParaRPr lang="en-I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dirty="0" smtClean="0"/>
              <a:t>2) Math Player (free versions available)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mtClean="0"/>
              <a:t>3) NVDA Reader (free versions available)</a:t>
            </a:r>
            <a:endParaRPr lang="en-US" dirty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D6722-9B4D-4E29-B226-C325925A811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588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white">
          <a:xfrm>
            <a:off x="0" y="0"/>
            <a:ext cx="9144000" cy="3886200"/>
          </a:xfrm>
          <a:prstGeom prst="rect">
            <a:avLst/>
          </a:prstGeom>
          <a:solidFill>
            <a:srgbClr val="007FA3"/>
          </a:solidFill>
          <a:ln>
            <a:solidFill>
              <a:srgbClr val="007F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2838451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4687" y="3962400"/>
            <a:ext cx="7794626" cy="17526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4/14/2020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Shape 15" descr="Pearson Logo"/>
          <p:cNvPicPr preferRelativeResize="0"/>
          <p:nvPr userDrawn="1"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443972" y="6429709"/>
            <a:ext cx="917999" cy="27991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 userDrawn="1"/>
        </p:nvSpPr>
        <p:spPr>
          <a:xfrm>
            <a:off x="2699222" y="6429974"/>
            <a:ext cx="617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0" dirty="0" smtClean="0"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Copyright © 2019 Pearson Education, Ltd.</a:t>
            </a:r>
            <a:endParaRPr lang="en-US" altLang="en-US" sz="1200" b="0" dirty="0"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980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4/14/2020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Shape 15" descr="Pearson Logo"/>
          <p:cNvPicPr preferRelativeResize="0"/>
          <p:nvPr userDrawn="1"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443972" y="6429709"/>
            <a:ext cx="917999" cy="27991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 userDrawn="1"/>
        </p:nvSpPr>
        <p:spPr>
          <a:xfrm>
            <a:off x="2699222" y="6429974"/>
            <a:ext cx="617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0" dirty="0" smtClean="0"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Copyright © 2019 Pearson Education, Ltd.</a:t>
            </a:r>
            <a:endParaRPr lang="en-US" altLang="en-US" sz="1200" b="0" dirty="0"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136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"/>
            <a:ext cx="8229600" cy="109728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457200" y="1457450"/>
            <a:ext cx="8229600" cy="91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99180"/>
            <a:ext cx="2560320" cy="1463040"/>
          </a:xfrm>
          <a:solidFill>
            <a:srgbClr val="C5F3FF"/>
          </a:solidFill>
          <a:ln>
            <a:solidFill>
              <a:srgbClr val="007FA3"/>
            </a:solidFill>
          </a:ln>
        </p:spPr>
        <p:txBody>
          <a:bodyPr lIns="91440" tIns="91440" rIns="91440" bIns="91440" anchor="ctr" anchorCtr="0"/>
          <a:lstStyle>
            <a:lvl1pPr marL="0" indent="0" algn="ctr">
              <a:buFont typeface="Arial" pitchFamily="34" charset="0"/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91114" y="1601940"/>
            <a:ext cx="2560320" cy="1463040"/>
          </a:xfrm>
          <a:solidFill>
            <a:srgbClr val="C5F3FF"/>
          </a:solidFill>
          <a:ln>
            <a:solidFill>
              <a:srgbClr val="007FA3"/>
            </a:solidFill>
          </a:ln>
        </p:spPr>
        <p:txBody>
          <a:bodyPr lIns="91440" tIns="91440" rIns="91440" bIns="91440" anchor="ctr" anchorCtr="0"/>
          <a:lstStyle>
            <a:lvl1pPr algn="ctr">
              <a:buNone/>
              <a:defRPr sz="22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26480" y="1599180"/>
            <a:ext cx="2560320" cy="1463040"/>
          </a:xfrm>
          <a:solidFill>
            <a:srgbClr val="C5F3FF"/>
          </a:solidFill>
          <a:ln>
            <a:solidFill>
              <a:srgbClr val="007FA3"/>
            </a:solidFill>
          </a:ln>
        </p:spPr>
        <p:txBody>
          <a:bodyPr lIns="91440" tIns="91440" rIns="91440" bIns="91440" anchor="ctr" anchorCtr="0"/>
          <a:lstStyle>
            <a:lvl1pPr marL="0" indent="0" algn="ctr">
              <a:buFont typeface="Arial" pitchFamily="34" charset="0"/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57200" y="3175650"/>
            <a:ext cx="2560320" cy="1463040"/>
          </a:xfrm>
          <a:solidFill>
            <a:srgbClr val="C5F3FF"/>
          </a:solidFill>
          <a:ln>
            <a:solidFill>
              <a:srgbClr val="007FA3"/>
            </a:solidFill>
          </a:ln>
        </p:spPr>
        <p:txBody>
          <a:bodyPr lIns="91440" tIns="91440" rIns="91440" bIns="91440" anchor="ctr" anchorCtr="0"/>
          <a:lstStyle>
            <a:lvl1pPr algn="ctr">
              <a:buNone/>
              <a:defRPr sz="22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3300984" y="3175650"/>
            <a:ext cx="2560320" cy="1463040"/>
          </a:xfrm>
          <a:solidFill>
            <a:srgbClr val="C5F3FF"/>
          </a:solidFill>
          <a:ln>
            <a:solidFill>
              <a:srgbClr val="007FA3"/>
            </a:solidFill>
          </a:ln>
        </p:spPr>
        <p:txBody>
          <a:bodyPr lIns="91440" tIns="91440" rIns="91440" bIns="91440" anchor="ctr" anchorCtr="0"/>
          <a:lstStyle>
            <a:lvl1pPr algn="ctr">
              <a:buNone/>
              <a:defRPr sz="22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4" hasCustomPrompt="1"/>
          </p:nvPr>
        </p:nvSpPr>
        <p:spPr>
          <a:xfrm>
            <a:off x="6128658" y="3171876"/>
            <a:ext cx="2560320" cy="1463040"/>
          </a:xfrm>
          <a:solidFill>
            <a:srgbClr val="C5F3FF"/>
          </a:solidFill>
          <a:ln>
            <a:solidFill>
              <a:srgbClr val="007FA3"/>
            </a:solidFill>
          </a:ln>
        </p:spPr>
        <p:txBody>
          <a:bodyPr lIns="91440" tIns="91440" rIns="91440" bIns="91440" anchor="ctr" anchorCtr="0"/>
          <a:lstStyle>
            <a:lvl1pPr algn="ctr">
              <a:buNone/>
              <a:defRPr sz="22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15" hasCustomPrompt="1"/>
          </p:nvPr>
        </p:nvSpPr>
        <p:spPr>
          <a:xfrm>
            <a:off x="457200" y="4761264"/>
            <a:ext cx="2560320" cy="1463040"/>
          </a:xfrm>
          <a:solidFill>
            <a:srgbClr val="C5F3FF"/>
          </a:solidFill>
          <a:ln>
            <a:solidFill>
              <a:srgbClr val="007FA3"/>
            </a:solidFill>
          </a:ln>
        </p:spPr>
        <p:txBody>
          <a:bodyPr lIns="91440" tIns="91440" rIns="91440" bIns="91440" anchor="ctr" anchorCtr="0"/>
          <a:lstStyle>
            <a:lvl1pPr algn="ctr">
              <a:buNone/>
              <a:defRPr sz="22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3299388" y="4761264"/>
            <a:ext cx="2560320" cy="1463040"/>
          </a:xfrm>
          <a:solidFill>
            <a:srgbClr val="C5F3FF"/>
          </a:solidFill>
          <a:ln>
            <a:solidFill>
              <a:srgbClr val="007FA3"/>
            </a:solidFill>
          </a:ln>
        </p:spPr>
        <p:txBody>
          <a:bodyPr lIns="91440" tIns="91440" rIns="91440" bIns="91440" anchor="ctr" anchorCtr="0"/>
          <a:lstStyle>
            <a:lvl1pPr algn="ctr">
              <a:buNone/>
              <a:defRPr sz="22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17" hasCustomPrompt="1"/>
          </p:nvPr>
        </p:nvSpPr>
        <p:spPr>
          <a:xfrm>
            <a:off x="6128658" y="4764312"/>
            <a:ext cx="2560320" cy="1463040"/>
          </a:xfrm>
          <a:solidFill>
            <a:srgbClr val="C5F3FF"/>
          </a:solidFill>
          <a:ln>
            <a:solidFill>
              <a:srgbClr val="007FA3"/>
            </a:solidFill>
          </a:ln>
        </p:spPr>
        <p:txBody>
          <a:bodyPr lIns="91440" tIns="91440" rIns="91440" bIns="91440" anchor="ctr" anchorCtr="0"/>
          <a:lstStyle>
            <a:lvl1pPr algn="ctr">
              <a:buNone/>
              <a:defRPr sz="22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C1D4-5704-45BB-BA8B-9B7E98161C8B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04A2B-EE51-41D7-B879-F8E5E9C510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716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7FA3"/>
              </a:buClr>
              <a:buSzPct val="100000"/>
              <a:defRPr sz="2400"/>
            </a:lvl1pPr>
            <a:lvl2pPr>
              <a:buClr>
                <a:srgbClr val="007FA3"/>
              </a:buClr>
              <a:defRPr sz="2400"/>
            </a:lvl2pPr>
            <a:lvl3pPr>
              <a:buClr>
                <a:srgbClr val="007FA3"/>
              </a:buClr>
              <a:defRPr sz="2400"/>
            </a:lvl3pPr>
            <a:lvl4pPr>
              <a:buClr>
                <a:srgbClr val="007FA3"/>
              </a:buClr>
              <a:defRPr sz="2400"/>
            </a:lvl4pPr>
            <a:lvl5pPr>
              <a:buClr>
                <a:srgbClr val="007FA3"/>
              </a:buClr>
              <a:defRPr sz="2400"/>
            </a:lvl5pPr>
            <a:lvl6pPr>
              <a:buClr>
                <a:srgbClr val="007FA3"/>
              </a:buClr>
              <a:defRPr sz="2400"/>
            </a:lvl6pPr>
            <a:lvl7pPr>
              <a:buClr>
                <a:srgbClr val="007FA3"/>
              </a:buClr>
              <a:defRPr sz="2400"/>
            </a:lvl7pPr>
            <a:lvl8pPr>
              <a:buClr>
                <a:srgbClr val="007FA3"/>
              </a:buClr>
              <a:defRPr sz="2400"/>
            </a:lvl8pPr>
            <a:lvl9pPr>
              <a:buClr>
                <a:srgbClr val="007FA3"/>
              </a:buCl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335713" y="113072"/>
            <a:ext cx="2133600" cy="182880"/>
          </a:xfrm>
        </p:spPr>
        <p:txBody>
          <a:bodyPr/>
          <a:lstStyle/>
          <a:p>
            <a:fld id="{A9DF6EFB-3F44-496C-A842-1E0B3D3B975A}" type="datetimeFigureOut">
              <a:rPr lang="en-US" smtClean="0"/>
              <a:pPr/>
              <a:t>4/14/2020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9312" y="113072"/>
            <a:ext cx="551783" cy="182880"/>
          </a:xfrm>
        </p:spPr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126480" y="1600200"/>
            <a:ext cx="2560320" cy="1463040"/>
          </a:xfrm>
          <a:solidFill>
            <a:srgbClr val="C5F3FF"/>
          </a:solidFill>
          <a:ln>
            <a:solidFill>
              <a:srgbClr val="007FA3"/>
            </a:solidFill>
          </a:ln>
        </p:spPr>
        <p:txBody>
          <a:bodyPr lIns="91440" tIns="91440" rIns="91440" bIns="91440" anchor="ctr" anchorCtr="0"/>
          <a:lstStyle>
            <a:lvl1pPr marL="0" indent="0" algn="ctr">
              <a:buFont typeface="Arial" pitchFamily="34" charset="0"/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1600200"/>
            <a:ext cx="2560320" cy="1463040"/>
          </a:xfrm>
          <a:solidFill>
            <a:srgbClr val="C5F3FF"/>
          </a:solidFill>
          <a:ln>
            <a:solidFill>
              <a:srgbClr val="007FA3"/>
            </a:solidFill>
          </a:ln>
        </p:spPr>
        <p:txBody>
          <a:bodyPr lIns="91440" tIns="91440" rIns="91440" bIns="91440" anchor="ctr" anchorCtr="0"/>
          <a:lstStyle>
            <a:lvl1pPr algn="ctr">
              <a:buNone/>
              <a:defRPr sz="22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291840" y="1599180"/>
            <a:ext cx="2560320" cy="1463040"/>
          </a:xfrm>
          <a:solidFill>
            <a:srgbClr val="C5F3FF"/>
          </a:solidFill>
          <a:ln>
            <a:solidFill>
              <a:srgbClr val="007FA3"/>
            </a:solidFill>
          </a:ln>
        </p:spPr>
        <p:txBody>
          <a:bodyPr lIns="91440" tIns="91440" rIns="91440" bIns="91440" anchor="ctr" anchorCtr="0"/>
          <a:lstStyle>
            <a:lvl1pPr marL="0" indent="0" algn="ctr">
              <a:buFont typeface="Arial" pitchFamily="34" charset="0"/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210909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637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57200" y="3962400"/>
            <a:ext cx="8229600" cy="21637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4/14/2020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6126480" y="1600200"/>
            <a:ext cx="2560320" cy="1463040"/>
          </a:xfrm>
          <a:solidFill>
            <a:srgbClr val="C5F3FF"/>
          </a:solidFill>
          <a:ln>
            <a:solidFill>
              <a:srgbClr val="007FA3"/>
            </a:solidFill>
          </a:ln>
        </p:spPr>
        <p:txBody>
          <a:bodyPr lIns="91440" tIns="91440" rIns="91440" bIns="91440" anchor="ctr" anchorCtr="0"/>
          <a:lstStyle>
            <a:lvl1pPr marL="0" indent="0" algn="ctr">
              <a:buFont typeface="Arial" pitchFamily="34" charset="0"/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1600200"/>
            <a:ext cx="2560320" cy="1463040"/>
          </a:xfrm>
          <a:solidFill>
            <a:srgbClr val="C5F3FF"/>
          </a:solidFill>
          <a:ln>
            <a:solidFill>
              <a:srgbClr val="007FA3"/>
            </a:solidFill>
          </a:ln>
        </p:spPr>
        <p:txBody>
          <a:bodyPr lIns="91440" tIns="91440" rIns="91440" bIns="91440" anchor="ctr" anchorCtr="0"/>
          <a:lstStyle>
            <a:lvl1pPr algn="ctr">
              <a:buNone/>
              <a:defRPr sz="22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291840" y="1599180"/>
            <a:ext cx="2560320" cy="1463040"/>
          </a:xfrm>
          <a:solidFill>
            <a:srgbClr val="C5F3FF"/>
          </a:solidFill>
          <a:ln>
            <a:solidFill>
              <a:srgbClr val="007FA3"/>
            </a:solidFill>
          </a:ln>
        </p:spPr>
        <p:txBody>
          <a:bodyPr lIns="91440" tIns="91440" rIns="91440" bIns="91440" anchor="ctr" anchorCtr="0"/>
          <a:lstStyle>
            <a:lvl1pPr marL="0" indent="0" algn="ctr">
              <a:buFont typeface="Arial" pitchFamily="34" charset="0"/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154799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igur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228600"/>
            <a:ext cx="8229600" cy="1066800"/>
          </a:xfrm>
        </p:spPr>
        <p:txBody>
          <a:bodyPr anchor="t"/>
          <a:lstStyle>
            <a:lvl1pPr>
              <a:defRPr sz="3400">
                <a:solidFill>
                  <a:srgbClr val="007FA3"/>
                </a:solidFill>
              </a:defRPr>
            </a:lvl1pPr>
          </a:lstStyle>
          <a:p>
            <a:r>
              <a:rPr lang="en-US" dirty="0"/>
              <a:t>Click to add figure number and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368160"/>
            <a:ext cx="8229600" cy="916856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800"/>
            </a:lvl1pPr>
            <a:lvl2pPr marL="0" indent="0">
              <a:spcBef>
                <a:spcPts val="0"/>
              </a:spcBef>
              <a:buNone/>
              <a:defRPr sz="1600"/>
            </a:lvl2pPr>
            <a:lvl3pPr marL="0" indent="0">
              <a:spcBef>
                <a:spcPts val="0"/>
              </a:spcBef>
              <a:buNone/>
              <a:defRPr sz="1600"/>
            </a:lvl3pPr>
            <a:lvl4pPr marL="0" indent="0">
              <a:spcBef>
                <a:spcPts val="0"/>
              </a:spcBef>
              <a:buNone/>
              <a:defRPr sz="1600"/>
            </a:lvl4pPr>
            <a:lvl5pPr marL="0" indent="0">
              <a:spcBef>
                <a:spcPts val="0"/>
              </a:spcBef>
              <a:buNone/>
              <a:defRPr sz="1600"/>
            </a:lvl5pPr>
            <a:lvl6pPr marL="0" indent="0">
              <a:spcBef>
                <a:spcPts val="0"/>
              </a:spcBef>
              <a:buNone/>
              <a:defRPr sz="1600"/>
            </a:lvl6pPr>
            <a:lvl7pPr marL="0" indent="0">
              <a:spcBef>
                <a:spcPts val="0"/>
              </a:spcBef>
              <a:buNone/>
              <a:defRPr sz="1600"/>
            </a:lvl7pPr>
            <a:lvl8pPr marL="0" indent="0">
              <a:spcBef>
                <a:spcPts val="0"/>
              </a:spcBef>
              <a:buNone/>
              <a:defRPr sz="1600"/>
            </a:lvl8pPr>
            <a:lvl9pPr marL="0" indent="0">
              <a:spcBef>
                <a:spcPts val="0"/>
              </a:spcBef>
              <a:buNone/>
              <a:defRPr sz="1600"/>
            </a:lvl9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4/14/2020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6126480" y="1600200"/>
            <a:ext cx="2560320" cy="1463040"/>
          </a:xfrm>
          <a:solidFill>
            <a:srgbClr val="C5F3FF"/>
          </a:solidFill>
          <a:ln>
            <a:solidFill>
              <a:srgbClr val="007FA3"/>
            </a:solidFill>
          </a:ln>
        </p:spPr>
        <p:txBody>
          <a:bodyPr lIns="91440" tIns="91440" rIns="91440" bIns="91440" anchor="ctr" anchorCtr="0"/>
          <a:lstStyle>
            <a:lvl1pPr marL="0" indent="0" algn="ctr">
              <a:buFont typeface="Arial" pitchFamily="34" charset="0"/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1600200"/>
            <a:ext cx="2560320" cy="1463040"/>
          </a:xfrm>
          <a:solidFill>
            <a:srgbClr val="C5F3FF"/>
          </a:solidFill>
          <a:ln>
            <a:solidFill>
              <a:srgbClr val="007FA3"/>
            </a:solidFill>
          </a:ln>
        </p:spPr>
        <p:txBody>
          <a:bodyPr lIns="91440" tIns="91440" rIns="91440" bIns="91440" anchor="ctr" anchorCtr="0"/>
          <a:lstStyle>
            <a:lvl1pPr algn="ctr">
              <a:buNone/>
              <a:defRPr sz="22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291840" y="1599180"/>
            <a:ext cx="2560320" cy="1463040"/>
          </a:xfrm>
          <a:solidFill>
            <a:srgbClr val="C5F3FF"/>
          </a:solidFill>
          <a:ln>
            <a:solidFill>
              <a:srgbClr val="007FA3"/>
            </a:solidFill>
          </a:ln>
        </p:spPr>
        <p:txBody>
          <a:bodyPr lIns="91440" tIns="91440" rIns="91440" bIns="91440" anchor="ctr" anchorCtr="0"/>
          <a:lstStyle>
            <a:lvl1pPr marL="0" indent="0" algn="ctr">
              <a:buFont typeface="Arial" pitchFamily="34" charset="0"/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Text</a:t>
            </a:r>
          </a:p>
        </p:txBody>
      </p:sp>
      <p:pic>
        <p:nvPicPr>
          <p:cNvPr id="16" name="Shape 15" descr="Pearson Logo"/>
          <p:cNvPicPr preferRelativeResize="0"/>
          <p:nvPr userDrawn="1"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443972" y="6429709"/>
            <a:ext cx="917999" cy="279914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/>
          <p:cNvSpPr txBox="1"/>
          <p:nvPr userDrawn="1"/>
        </p:nvSpPr>
        <p:spPr>
          <a:xfrm>
            <a:off x="2699222" y="6429974"/>
            <a:ext cx="617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0" dirty="0" smtClean="0"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Copyright © 2019 Pearson Education, Ltd.</a:t>
            </a:r>
            <a:endParaRPr lang="en-US" altLang="en-US" sz="1200" b="0" dirty="0"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796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"/>
            <a:ext cx="8229600" cy="109728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3288" y="1447800"/>
            <a:ext cx="3966312" cy="823912"/>
          </a:xfrm>
        </p:spPr>
        <p:txBody>
          <a:bodyPr anchor="ctr" anchorCtr="0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288" y="2271712"/>
            <a:ext cx="3966312" cy="3684588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1" y="1447800"/>
            <a:ext cx="3962400" cy="823912"/>
          </a:xfrm>
        </p:spPr>
        <p:txBody>
          <a:bodyPr anchor="ctr" anchorCtr="0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1" y="2271712"/>
            <a:ext cx="3962400" cy="3684588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C1D4-5704-45BB-BA8B-9B7E98161C8B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04A2B-EE51-41D7-B879-F8E5E9C510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716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"/>
            <a:ext cx="8229600" cy="109728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3962400" cy="823912"/>
          </a:xfrm>
        </p:spPr>
        <p:txBody>
          <a:bodyPr anchor="ctr" anchorCtr="0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71712"/>
            <a:ext cx="3962400" cy="1609725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1" y="1447800"/>
            <a:ext cx="3965124" cy="823912"/>
          </a:xfrm>
        </p:spPr>
        <p:txBody>
          <a:bodyPr anchor="ctr" anchorCtr="0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1" y="2271712"/>
            <a:ext cx="3965124" cy="1609725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C1D4-5704-45BB-BA8B-9B7E98161C8B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04A2B-EE51-41D7-B879-F8E5E9C510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458730" y="4044721"/>
            <a:ext cx="3962400" cy="1855788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4"/>
          </p:nvPr>
        </p:nvSpPr>
        <p:spPr>
          <a:xfrm>
            <a:off x="4732563" y="4055609"/>
            <a:ext cx="3965124" cy="1855788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716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+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256"/>
            <a:ext cx="8229600" cy="10972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</a:t>
            </a:r>
            <a:r>
              <a:rPr lang="en-US" dirty="0" smtClean="0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69149"/>
            <a:ext cx="8229600" cy="4248459"/>
          </a:xfrm>
        </p:spPr>
        <p:txBody>
          <a:bodyPr/>
          <a:lstStyle>
            <a:lvl1pPr>
              <a:buClr>
                <a:srgbClr val="007FA3"/>
              </a:buClr>
              <a:buSzPct val="100000"/>
              <a:defRPr/>
            </a:lvl1pPr>
            <a:lvl2pPr>
              <a:buClr>
                <a:srgbClr val="007FA3"/>
              </a:buClr>
              <a:defRPr/>
            </a:lvl2pPr>
            <a:lvl3pPr>
              <a:buClr>
                <a:srgbClr val="007FA3"/>
              </a:buClr>
              <a:defRPr/>
            </a:lvl3pPr>
            <a:lvl4pPr>
              <a:buClr>
                <a:srgbClr val="007FA3"/>
              </a:buClr>
              <a:defRPr/>
            </a:lvl4pPr>
            <a:lvl5pPr>
              <a:buClr>
                <a:srgbClr val="007FA3"/>
              </a:buClr>
              <a:defRPr/>
            </a:lvl5pPr>
            <a:lvl6pPr>
              <a:buClr>
                <a:srgbClr val="007FA3"/>
              </a:buClr>
              <a:defRPr/>
            </a:lvl6pPr>
            <a:lvl7pPr>
              <a:buClr>
                <a:srgbClr val="007FA3"/>
              </a:buClr>
              <a:defRPr/>
            </a:lvl7pPr>
            <a:lvl8pPr>
              <a:buClr>
                <a:srgbClr val="007FA3"/>
              </a:buClr>
              <a:defRPr/>
            </a:lvl8pPr>
            <a:lvl9pPr>
              <a:buClr>
                <a:srgbClr val="007FA3"/>
              </a:buCl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335713" y="113072"/>
            <a:ext cx="2133600" cy="182880"/>
          </a:xfrm>
        </p:spPr>
        <p:txBody>
          <a:bodyPr/>
          <a:lstStyle/>
          <a:p>
            <a:fld id="{A9DF6EFB-3F44-496C-A842-1E0B3D3B975A}" type="datetimeFigureOut">
              <a:rPr lang="en-US" smtClean="0"/>
              <a:pPr/>
              <a:t>4/14/2020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9312" y="113072"/>
            <a:ext cx="551783" cy="182880"/>
          </a:xfrm>
        </p:spPr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183944"/>
            <a:ext cx="8229600" cy="457200"/>
          </a:xfr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400" b="1" kern="1200" dirty="0">
                <a:solidFill>
                  <a:srgbClr val="007FA3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228600" y="1641144"/>
            <a:ext cx="457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 smtClean="0"/>
          </a:p>
        </p:txBody>
      </p:sp>
    </p:spTree>
    <p:extLst>
      <p:ext uri="{BB962C8B-B14F-4D97-AF65-F5344CB8AC3E}">
        <p14:creationId xmlns:p14="http://schemas.microsoft.com/office/powerpoint/2010/main" val="1210909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622828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16430"/>
            <a:ext cx="8229600" cy="47897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007FA3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Add edition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029200" y="1447800"/>
            <a:ext cx="3657600" cy="1600199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3000" baseline="0"/>
            </a:lvl1pPr>
            <a:lvl2pPr marL="0" indent="0">
              <a:spcBef>
                <a:spcPts val="0"/>
              </a:spcBef>
              <a:buNone/>
              <a:defRPr sz="4400"/>
            </a:lvl2pPr>
            <a:lvl3pPr marL="0" indent="0">
              <a:spcBef>
                <a:spcPts val="0"/>
              </a:spcBef>
              <a:buNone/>
              <a:defRPr sz="4400"/>
            </a:lvl3pPr>
            <a:lvl4pPr marL="0" indent="0">
              <a:spcBef>
                <a:spcPts val="0"/>
              </a:spcBef>
              <a:buNone/>
              <a:defRPr sz="4400"/>
            </a:lvl4pPr>
            <a:lvl5pPr marL="0" indent="0">
              <a:spcBef>
                <a:spcPts val="0"/>
              </a:spcBef>
              <a:buNone/>
              <a:defRPr sz="4400"/>
            </a:lvl5pPr>
            <a:lvl6pPr marL="0" indent="0">
              <a:spcBef>
                <a:spcPts val="0"/>
              </a:spcBef>
              <a:buNone/>
              <a:defRPr sz="4400"/>
            </a:lvl6pPr>
            <a:lvl7pPr marL="0" indent="0">
              <a:spcBef>
                <a:spcPts val="0"/>
              </a:spcBef>
              <a:buNone/>
              <a:defRPr sz="4400"/>
            </a:lvl7pPr>
            <a:lvl8pPr marL="0" indent="0">
              <a:spcBef>
                <a:spcPts val="0"/>
              </a:spcBef>
              <a:buNone/>
              <a:defRPr sz="4400"/>
            </a:lvl8pPr>
            <a:lvl9pPr marL="0" indent="0">
              <a:spcBef>
                <a:spcPts val="0"/>
              </a:spcBef>
              <a:buNone/>
              <a:defRPr sz="4400"/>
            </a:lvl9pPr>
          </a:lstStyle>
          <a:p>
            <a:pPr lvl="0"/>
            <a:r>
              <a:rPr lang="en-US" dirty="0"/>
              <a:t>Chapter ##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029200" y="3200400"/>
            <a:ext cx="3657600" cy="292576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200"/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  <a:lvl6pPr marL="0" indent="0">
              <a:spcBef>
                <a:spcPts val="0"/>
              </a:spcBef>
              <a:buNone/>
              <a:defRPr/>
            </a:lvl6pPr>
            <a:lvl7pPr marL="0" indent="0">
              <a:spcBef>
                <a:spcPts val="0"/>
              </a:spcBef>
              <a:buNone/>
              <a:defRPr/>
            </a:lvl7pPr>
            <a:lvl8pPr marL="0" indent="0">
              <a:spcBef>
                <a:spcPts val="0"/>
              </a:spcBef>
              <a:buNone/>
              <a:defRPr/>
            </a:lvl8pPr>
            <a:lvl9pPr marL="0" indent="0">
              <a:spcBef>
                <a:spcPts val="0"/>
              </a:spcBef>
              <a:buNone/>
              <a:defRPr/>
            </a:lvl9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93969" y="6165337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4/14/2020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Shape 15" descr="Pearson Logo"/>
          <p:cNvPicPr preferRelativeResize="0"/>
          <p:nvPr userDrawn="1"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443972" y="6429709"/>
            <a:ext cx="917999" cy="27991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847850" y="6429375"/>
            <a:ext cx="6858000" cy="274320"/>
          </a:xfrm>
        </p:spPr>
        <p:txBody>
          <a:bodyPr lIns="0" tIns="45720" rIns="0" bIns="45720" anchor="ctr" anchorCtr="0"/>
          <a:lstStyle>
            <a:lvl1pPr marL="0" algn="r" defTabSz="914400" rtl="0" eaLnBrk="1" latinLnBrk="0" hangingPunct="1">
              <a:buNone/>
              <a:defRPr lang="en-US" altLang="en-US" sz="1200" b="0" kern="1200">
                <a:solidFill>
                  <a:schemeClr val="tx1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r">
              <a:defRPr/>
            </a:pPr>
            <a:r>
              <a:rPr lang="en-US" altLang="en-US" sz="1200" b="0" dirty="0" smtClean="0"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Copyright © 2019 Pearson Education, Ltd.</a:t>
            </a:r>
            <a:endParaRPr lang="en-US" alt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062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Learning Objectiv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622828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Learning Objectives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16430"/>
            <a:ext cx="8229600" cy="40277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rgbClr val="007FA3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add Learning Objective(s)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4/14/2020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63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7FA3"/>
              </a:buClr>
              <a:buSzPct val="100000"/>
              <a:defRPr sz="2400"/>
            </a:lvl1pPr>
            <a:lvl2pPr>
              <a:buClr>
                <a:srgbClr val="007FA3"/>
              </a:buClr>
              <a:defRPr sz="2400"/>
            </a:lvl2pPr>
            <a:lvl3pPr>
              <a:buClr>
                <a:srgbClr val="007FA3"/>
              </a:buClr>
              <a:defRPr sz="2400"/>
            </a:lvl3pPr>
            <a:lvl4pPr>
              <a:buClr>
                <a:srgbClr val="007FA3"/>
              </a:buClr>
              <a:defRPr sz="2400"/>
            </a:lvl4pPr>
            <a:lvl5pPr>
              <a:buClr>
                <a:srgbClr val="007FA3"/>
              </a:buClr>
              <a:defRPr sz="2400"/>
            </a:lvl5pPr>
            <a:lvl6pPr>
              <a:buClr>
                <a:srgbClr val="007FA3"/>
              </a:buClr>
              <a:defRPr sz="2400"/>
            </a:lvl6pPr>
            <a:lvl7pPr>
              <a:buClr>
                <a:srgbClr val="007FA3"/>
              </a:buClr>
              <a:defRPr sz="2400"/>
            </a:lvl7pPr>
            <a:lvl8pPr>
              <a:buClr>
                <a:srgbClr val="007FA3"/>
              </a:buClr>
              <a:defRPr sz="2400"/>
            </a:lvl8pPr>
            <a:lvl9pPr>
              <a:buClr>
                <a:srgbClr val="007FA3"/>
              </a:buCl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335713" y="113072"/>
            <a:ext cx="2133600" cy="182880"/>
          </a:xfrm>
        </p:spPr>
        <p:txBody>
          <a:bodyPr/>
          <a:lstStyle/>
          <a:p>
            <a:fld id="{A9DF6EFB-3F44-496C-A842-1E0B3D3B975A}" type="datetimeFigureOut">
              <a:rPr lang="en-US" smtClean="0"/>
              <a:pPr/>
              <a:t>4/14/2020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9312" y="113072"/>
            <a:ext cx="551783" cy="182880"/>
          </a:xfrm>
        </p:spPr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909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arning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18872" indent="-118872">
              <a:buClr>
                <a:srgbClr val="007FA3"/>
              </a:buClr>
              <a:buSzPct val="25000"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9913" indent="-285750">
              <a:buClr>
                <a:srgbClr val="007FA3"/>
              </a:buClr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buClr>
                <a:srgbClr val="007FA3"/>
              </a:buClr>
              <a:defRPr sz="2400"/>
            </a:lvl3pPr>
            <a:lvl4pPr>
              <a:buClr>
                <a:srgbClr val="007FA3"/>
              </a:buClr>
              <a:defRPr sz="2400"/>
            </a:lvl4pPr>
            <a:lvl5pPr>
              <a:buClr>
                <a:srgbClr val="007FA3"/>
              </a:buClr>
              <a:defRPr sz="2400"/>
            </a:lvl5pPr>
            <a:lvl6pPr>
              <a:buClr>
                <a:srgbClr val="007FA3"/>
              </a:buClr>
              <a:defRPr sz="2400"/>
            </a:lvl6pPr>
            <a:lvl7pPr>
              <a:buClr>
                <a:srgbClr val="007FA3"/>
              </a:buClr>
              <a:defRPr sz="2400"/>
            </a:lvl7pPr>
            <a:lvl8pPr>
              <a:buClr>
                <a:srgbClr val="007FA3"/>
              </a:buClr>
              <a:defRPr sz="2400"/>
            </a:lvl8pPr>
            <a:lvl9pPr>
              <a:buClr>
                <a:srgbClr val="007FA3"/>
              </a:buClr>
              <a:defRPr sz="2400"/>
            </a:lvl9pPr>
          </a:lstStyle>
          <a:p>
            <a:pPr marL="256032" lvl="0" indent="-256032" algn="l" defTabSz="914400" rtl="0" eaLnBrk="1" latinLnBrk="0" hangingPunct="1">
              <a:spcBef>
                <a:spcPts val="1500"/>
              </a:spcBef>
              <a:buClr>
                <a:srgbClr val="007FA3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Click to edit Master text styles</a:t>
            </a:r>
          </a:p>
          <a:p>
            <a:pPr marL="742950" lvl="1" indent="-28575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4/14/2020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0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gur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228600"/>
            <a:ext cx="8229600" cy="1066800"/>
          </a:xfrm>
        </p:spPr>
        <p:txBody>
          <a:bodyPr anchor="t"/>
          <a:lstStyle>
            <a:lvl1pPr>
              <a:defRPr sz="3400">
                <a:solidFill>
                  <a:srgbClr val="007FA3"/>
                </a:solidFill>
              </a:defRPr>
            </a:lvl1pPr>
          </a:lstStyle>
          <a:p>
            <a:r>
              <a:rPr lang="en-US" dirty="0"/>
              <a:t>Click to add figure number and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368160"/>
            <a:ext cx="8229600" cy="916856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800"/>
            </a:lvl1pPr>
            <a:lvl2pPr marL="0" indent="0">
              <a:spcBef>
                <a:spcPts val="0"/>
              </a:spcBef>
              <a:buNone/>
              <a:defRPr sz="1600"/>
            </a:lvl2pPr>
            <a:lvl3pPr marL="0" indent="0">
              <a:spcBef>
                <a:spcPts val="0"/>
              </a:spcBef>
              <a:buNone/>
              <a:defRPr sz="1600"/>
            </a:lvl3pPr>
            <a:lvl4pPr marL="0" indent="0">
              <a:spcBef>
                <a:spcPts val="0"/>
              </a:spcBef>
              <a:buNone/>
              <a:defRPr sz="1600"/>
            </a:lvl4pPr>
            <a:lvl5pPr marL="0" indent="0">
              <a:spcBef>
                <a:spcPts val="0"/>
              </a:spcBef>
              <a:buNone/>
              <a:defRPr sz="1600"/>
            </a:lvl5pPr>
            <a:lvl6pPr marL="0" indent="0">
              <a:spcBef>
                <a:spcPts val="0"/>
              </a:spcBef>
              <a:buNone/>
              <a:defRPr sz="1600"/>
            </a:lvl6pPr>
            <a:lvl7pPr marL="0" indent="0">
              <a:spcBef>
                <a:spcPts val="0"/>
              </a:spcBef>
              <a:buNone/>
              <a:defRPr sz="1600"/>
            </a:lvl7pPr>
            <a:lvl8pPr marL="0" indent="0">
              <a:spcBef>
                <a:spcPts val="0"/>
              </a:spcBef>
              <a:buNone/>
              <a:defRPr sz="1600"/>
            </a:lvl8pPr>
            <a:lvl9pPr marL="0" indent="0">
              <a:spcBef>
                <a:spcPts val="0"/>
              </a:spcBef>
              <a:buNone/>
              <a:defRPr sz="1600"/>
            </a:lvl9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4/14/2020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Shape 15" descr="Pearson Logo"/>
          <p:cNvPicPr preferRelativeResize="0"/>
          <p:nvPr userDrawn="1"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443972" y="6429709"/>
            <a:ext cx="917999" cy="27991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 userDrawn="1"/>
        </p:nvSpPr>
        <p:spPr>
          <a:xfrm>
            <a:off x="2699222" y="6429974"/>
            <a:ext cx="617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0" dirty="0" smtClean="0"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Copyright © 2019 Pearson Education, Ltd.</a:t>
            </a:r>
            <a:endParaRPr lang="en-US" altLang="en-US" sz="1200" b="0" dirty="0"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796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637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57200" y="3962400"/>
            <a:ext cx="8229600" cy="21637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4/14/2020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799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47800"/>
            <a:ext cx="7772400" cy="2152651"/>
          </a:xfrm>
        </p:spPr>
        <p:txBody>
          <a:bodyPr anchor="b">
            <a:noAutofit/>
          </a:bodyPr>
          <a:lstStyle>
            <a:lvl1pPr algn="l">
              <a:defRPr sz="3400" b="1" cap="none" baseline="0">
                <a:solidFill>
                  <a:srgbClr val="007FA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4687" y="3962400"/>
            <a:ext cx="7794627" cy="175260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rgbClr val="007FA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4/14/2020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704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4/14/2020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126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109728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969" y="6172200"/>
            <a:ext cx="8595360" cy="23546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35713" y="113072"/>
            <a:ext cx="21336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4/14/2020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9312" y="113072"/>
            <a:ext cx="551783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2699222" y="6429974"/>
            <a:ext cx="617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0" dirty="0" smtClean="0"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Copyright © 2019 Pearson Education, Ltd.</a:t>
            </a:r>
            <a:endParaRPr lang="en-US" altLang="en-US" sz="1200" b="0" dirty="0"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Shape 15" descr="Pearson Logo"/>
          <p:cNvPicPr preferRelativeResize="0"/>
          <p:nvPr userDrawn="1"/>
        </p:nvPicPr>
        <p:blipFill rotWithShape="1">
          <a:blip r:embed="rId19" cstate="print">
            <a:alphaModFix/>
          </a:blip>
          <a:srcRect/>
          <a:stretch/>
        </p:blipFill>
        <p:spPr>
          <a:xfrm>
            <a:off x="443972" y="6429709"/>
            <a:ext cx="917999" cy="2799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1570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6" r:id="rId3"/>
    <p:sldLayoutId id="2147483650" r:id="rId4"/>
    <p:sldLayoutId id="2147483659" r:id="rId5"/>
    <p:sldLayoutId id="2147483658" r:id="rId6"/>
    <p:sldLayoutId id="2147483660" r:id="rId7"/>
    <p:sldLayoutId id="2147483651" r:id="rId8"/>
    <p:sldLayoutId id="2147483654" r:id="rId9"/>
    <p:sldLayoutId id="2147483655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400" b="1" kern="1200">
          <a:solidFill>
            <a:srgbClr val="007FA3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56032" indent="-256032" algn="l" defTabSz="914400" rtl="0" eaLnBrk="1" latinLnBrk="0" hangingPunct="1">
        <a:spcBef>
          <a:spcPts val="1500"/>
        </a:spcBef>
        <a:buClr>
          <a:srgbClr val="007FA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600"/>
        </a:spcBef>
        <a:buClr>
          <a:srgbClr val="007FA3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600"/>
        </a:spcBef>
        <a:buClr>
          <a:srgbClr val="007FA3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600"/>
        </a:spcBef>
        <a:buClr>
          <a:srgbClr val="007FA3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600"/>
        </a:spcBef>
        <a:buClr>
          <a:srgbClr val="007FA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300"/>
        </a:spcBef>
        <a:buClr>
          <a:srgbClr val="007FA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300"/>
        </a:spcBef>
        <a:buClr>
          <a:srgbClr val="007FA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300"/>
        </a:spcBef>
        <a:buClr>
          <a:srgbClr val="007FA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300"/>
        </a:spcBef>
        <a:buClr>
          <a:srgbClr val="007FA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United_States_Treasury_security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7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1000" y="2002670"/>
            <a:ext cx="2514600" cy="622828"/>
          </a:xfrm>
        </p:spPr>
        <p:txBody>
          <a:bodyPr/>
          <a:lstStyle/>
          <a:p>
            <a:r>
              <a:rPr lang="en-US" altLang="en-US" dirty="0"/>
              <a:t>Chapter 03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28600" y="3810000"/>
            <a:ext cx="8229600" cy="2209800"/>
          </a:xfrm>
        </p:spPr>
        <p:txBody>
          <a:bodyPr/>
          <a:lstStyle/>
          <a:p>
            <a:r>
              <a:rPr lang="en-US" b="1" dirty="0"/>
              <a:t>What do interest rates mean and what is their role in </a:t>
            </a:r>
            <a:r>
              <a:rPr lang="en-US" b="1" dirty="0" smtClean="0"/>
              <a:t>valuation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r>
              <a:rPr lang="en-US" dirty="0" smtClean="0">
                <a:solidFill>
                  <a:schemeClr val="tx1"/>
                </a:solidFill>
                <a:ea typeface="ヒラギノ角ゴ Pro W3" charset="-128"/>
              </a:rPr>
              <a:t>(Why Yield </a:t>
            </a:r>
            <a:r>
              <a:rPr lang="en-US" dirty="0">
                <a:solidFill>
                  <a:schemeClr val="tx1"/>
                </a:solidFill>
                <a:ea typeface="ヒラギノ角ゴ Pro W3" charset="-128"/>
              </a:rPr>
              <a:t>to maturity is the most accurate measure of interest </a:t>
            </a:r>
            <a:r>
              <a:rPr lang="en-US" dirty="0" smtClean="0">
                <a:solidFill>
                  <a:schemeClr val="tx1"/>
                </a:solidFill>
                <a:ea typeface="ヒラギノ角ゴ Pro W3" charset="-128"/>
              </a:rPr>
              <a:t>rate)</a:t>
            </a:r>
            <a:endParaRPr lang="en-IN" dirty="0">
              <a:solidFill>
                <a:schemeClr val="tx1"/>
              </a:solidFill>
            </a:endParaRPr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10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Fixed-Payment </a:t>
            </a:r>
            <a:r>
              <a:rPr lang="en-US" dirty="0" smtClean="0"/>
              <a:t>Loan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14600"/>
          </a:xfrm>
        </p:spPr>
        <p:txBody>
          <a:bodyPr/>
          <a:lstStyle/>
          <a:p>
            <a:pPr marL="0" indent="0" algn="ctr">
              <a:buNone/>
            </a:pPr>
            <a:r>
              <a:rPr lang="en-IN" dirty="0" smtClean="0"/>
              <a:t>The </a:t>
            </a:r>
            <a:r>
              <a:rPr lang="en-IN" dirty="0"/>
              <a:t>same cash flow payment every period throughout the life of the </a:t>
            </a:r>
            <a:r>
              <a:rPr lang="en-IN" dirty="0" smtClean="0"/>
              <a:t>loan</a:t>
            </a:r>
          </a:p>
          <a:p>
            <a:pPr marL="0" indent="0" algn="ctr">
              <a:buNone/>
            </a:pPr>
            <a:r>
              <a:rPr lang="en-IN" dirty="0" smtClean="0"/>
              <a:t>LV </a:t>
            </a:r>
            <a:r>
              <a:rPr lang="en-IN" dirty="0"/>
              <a:t>= loan </a:t>
            </a:r>
            <a:r>
              <a:rPr lang="en-IN" dirty="0" smtClean="0"/>
              <a:t>value</a:t>
            </a:r>
          </a:p>
          <a:p>
            <a:pPr marL="0" indent="0" algn="ctr">
              <a:buNone/>
            </a:pPr>
            <a:r>
              <a:rPr lang="en-IN" dirty="0" smtClean="0"/>
              <a:t>FP </a:t>
            </a:r>
            <a:r>
              <a:rPr lang="en-IN" dirty="0"/>
              <a:t>= fixed yearly </a:t>
            </a:r>
            <a:r>
              <a:rPr lang="en-IN" dirty="0" smtClean="0"/>
              <a:t>payment</a:t>
            </a:r>
          </a:p>
          <a:p>
            <a:pPr marL="0" indent="0" algn="ctr">
              <a:buNone/>
            </a:pPr>
            <a:r>
              <a:rPr lang="en-IN" i="1" dirty="0" smtClean="0"/>
              <a:t>n</a:t>
            </a:r>
            <a:r>
              <a:rPr lang="en-IN" dirty="0" smtClean="0"/>
              <a:t> = </a:t>
            </a:r>
            <a:r>
              <a:rPr lang="en-IN" dirty="0"/>
              <a:t>number of years until </a:t>
            </a:r>
            <a:r>
              <a:rPr lang="en-IN" dirty="0" smtClean="0"/>
              <a:t>maturity</a:t>
            </a:r>
            <a:endParaRPr lang="en-IN" dirty="0"/>
          </a:p>
        </p:txBody>
      </p:sp>
      <p:graphicFrame>
        <p:nvGraphicFramePr>
          <p:cNvPr id="5" name="Object 4" descr="A formula for deriving value of a fixed-payment loan is shown.&#10;The loan value, L V, is equal to F P over 1 plus i, plus, F P over 1 plus I whole raised to the power 2, plus, F P over 1 plus i whole raised to the power 3, and so on till F P over 1 plus i, whole raised to the power n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6893753"/>
              </p:ext>
            </p:extLst>
          </p:nvPr>
        </p:nvGraphicFramePr>
        <p:xfrm>
          <a:off x="2032000" y="4305300"/>
          <a:ext cx="5170488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5" name="Equation" r:id="rId3" imgW="2679700" imgH="419100" progId="Equation.DSMT4">
                  <p:embed/>
                </p:oleObj>
              </mc:Choice>
              <mc:Fallback>
                <p:oleObj name="Equation" r:id="rId3" imgW="2679700" imgH="419100" progId="Equation.DSMT4">
                  <p:embed/>
                  <p:pic>
                    <p:nvPicPr>
                      <p:cNvPr id="0" name="Object 3" descr="A formula for deriving value of a fixed-payment loan is shown.&#10;The loan value, L V, is equal to F P over 1 plus i, plus, F P over 1 plus I whole raised to the power 2, plus, F P over 1 plus i whole raised to the power 3, and so on till F P over 1 plus i, whole raised to the power n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0" y="4305300"/>
                        <a:ext cx="5170488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107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Coupon Bond</a:t>
            </a:r>
            <a:r>
              <a:rPr lang="en-IN" dirty="0" smtClean="0"/>
              <a:t> </a:t>
            </a:r>
            <a:r>
              <a:rPr lang="en-US" sz="2000" b="0" dirty="0" smtClean="0"/>
              <a:t>(1 </a:t>
            </a:r>
            <a:r>
              <a:rPr lang="en-US" sz="2000" b="0" dirty="0"/>
              <a:t>of </a:t>
            </a:r>
            <a:r>
              <a:rPr lang="en-US" sz="2000" b="0" dirty="0" smtClean="0"/>
              <a:t>6)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43200"/>
          </a:xfrm>
        </p:spPr>
        <p:txBody>
          <a:bodyPr/>
          <a:lstStyle/>
          <a:p>
            <a:pPr marL="0" indent="0" algn="ctr">
              <a:buNone/>
            </a:pPr>
            <a:r>
              <a:rPr lang="en-IN" dirty="0" smtClean="0"/>
              <a:t>Using </a:t>
            </a:r>
            <a:r>
              <a:rPr lang="en-IN" dirty="0"/>
              <a:t>the same strategy used for the fixed-payment </a:t>
            </a:r>
            <a:r>
              <a:rPr lang="en-IN" dirty="0" smtClean="0"/>
              <a:t>loan:</a:t>
            </a:r>
          </a:p>
          <a:p>
            <a:pPr marL="0" indent="0" algn="ctr">
              <a:buNone/>
            </a:pPr>
            <a:r>
              <a:rPr lang="en-IN" dirty="0" smtClean="0"/>
              <a:t>P </a:t>
            </a:r>
            <a:r>
              <a:rPr lang="en-IN" dirty="0"/>
              <a:t>= price of coupon </a:t>
            </a:r>
            <a:r>
              <a:rPr lang="en-IN" dirty="0" smtClean="0"/>
              <a:t>bond</a:t>
            </a:r>
          </a:p>
          <a:p>
            <a:pPr marL="0" indent="0" algn="ctr">
              <a:buNone/>
            </a:pPr>
            <a:r>
              <a:rPr lang="en-IN" dirty="0" smtClean="0"/>
              <a:t>C </a:t>
            </a:r>
            <a:r>
              <a:rPr lang="en-IN" dirty="0"/>
              <a:t>= yearly coupon </a:t>
            </a:r>
            <a:r>
              <a:rPr lang="en-IN" dirty="0" smtClean="0"/>
              <a:t>payment</a:t>
            </a:r>
          </a:p>
          <a:p>
            <a:pPr marL="0" indent="0" algn="ctr">
              <a:buNone/>
            </a:pPr>
            <a:r>
              <a:rPr lang="en-IN" dirty="0" smtClean="0"/>
              <a:t>F </a:t>
            </a:r>
            <a:r>
              <a:rPr lang="en-IN" dirty="0"/>
              <a:t>= face value of the </a:t>
            </a:r>
            <a:r>
              <a:rPr lang="en-IN" dirty="0" smtClean="0"/>
              <a:t>bond</a:t>
            </a:r>
          </a:p>
          <a:p>
            <a:pPr marL="0" indent="0" algn="ctr">
              <a:buNone/>
            </a:pPr>
            <a:r>
              <a:rPr lang="en-IN" i="1" dirty="0" smtClean="0"/>
              <a:t>n</a:t>
            </a:r>
            <a:r>
              <a:rPr lang="en-IN" dirty="0" smtClean="0"/>
              <a:t> = </a:t>
            </a:r>
            <a:r>
              <a:rPr lang="en-IN" dirty="0"/>
              <a:t>years to </a:t>
            </a:r>
            <a:r>
              <a:rPr lang="en-IN" dirty="0" smtClean="0"/>
              <a:t>maturity date</a:t>
            </a:r>
          </a:p>
        </p:txBody>
      </p:sp>
      <p:graphicFrame>
        <p:nvGraphicFramePr>
          <p:cNvPr id="4" name="Object 3" descr="The formula to calculate price of coupon bond is shown.&#10;The lprice of coupon bond , P,  is equal to: C, over, 1 plus I, plus, C over 1 plus I whole raised to the power 2, and so on to C over,1 plus I, whose raised to the power n, plus F over, 1 plus I, whole raised to the power, n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5638419"/>
              </p:ext>
            </p:extLst>
          </p:nvPr>
        </p:nvGraphicFramePr>
        <p:xfrm>
          <a:off x="1574800" y="4495800"/>
          <a:ext cx="6146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7" name="Equation" r:id="rId3" imgW="3073400" imgH="419100" progId="Equation.DSMT4">
                  <p:embed/>
                </p:oleObj>
              </mc:Choice>
              <mc:Fallback>
                <p:oleObj name="Equation" r:id="rId3" imgW="3073400" imgH="419100" progId="Equation.DSMT4">
                  <p:embed/>
                  <p:pic>
                    <p:nvPicPr>
                      <p:cNvPr id="0" name="Picture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4800" y="4495800"/>
                        <a:ext cx="61468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283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3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097280"/>
          </a:xfrm>
        </p:spPr>
        <p:txBody>
          <a:bodyPr/>
          <a:lstStyle/>
          <a:p>
            <a:r>
              <a:rPr lang="en-US" altLang="en-US" dirty="0">
                <a:ea typeface="ヒラギノ角ゴ Pro W3" pitchFamily="-84" charset="-128"/>
              </a:rPr>
              <a:t>Coupon </a:t>
            </a:r>
            <a:r>
              <a:rPr lang="en-US" altLang="en-US" dirty="0" smtClean="0">
                <a:ea typeface="ヒラギノ角ゴ Pro W3" pitchFamily="-84" charset="-128"/>
              </a:rPr>
              <a:t>Bond </a:t>
            </a:r>
            <a:r>
              <a:rPr lang="en-US" altLang="zh-TW" sz="2000" b="0" dirty="0" smtClean="0"/>
              <a:t>(2 </a:t>
            </a:r>
            <a:r>
              <a:rPr lang="en-US" altLang="zh-TW" sz="2000" b="0" dirty="0"/>
              <a:t>of 6)</a:t>
            </a:r>
            <a:endParaRPr lang="zh-TW" altLang="en-US" sz="2000" dirty="0"/>
          </a:p>
        </p:txBody>
      </p:sp>
      <p:sp>
        <p:nvSpPr>
          <p:cNvPr id="15" name="內容版面配置區 14"/>
          <p:cNvSpPr>
            <a:spLocks noGrp="1"/>
          </p:cNvSpPr>
          <p:nvPr>
            <p:ph idx="1"/>
          </p:nvPr>
        </p:nvSpPr>
        <p:spPr>
          <a:xfrm>
            <a:off x="457200" y="1600200"/>
            <a:ext cx="3429000" cy="4525963"/>
          </a:xfrm>
        </p:spPr>
        <p:txBody>
          <a:bodyPr/>
          <a:lstStyle/>
          <a:p>
            <a:pPr>
              <a:defRPr/>
            </a:pPr>
            <a:r>
              <a:rPr lang="en-US" altLang="zh-TW" dirty="0"/>
              <a:t>A</a:t>
            </a:r>
            <a:r>
              <a:rPr lang="zh-TW" altLang="en-US" dirty="0"/>
              <a:t> </a:t>
            </a:r>
            <a:r>
              <a:rPr lang="en-US" altLang="zh-TW" dirty="0"/>
              <a:t>coupon bond is identified by four pieces of information: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altLang="zh-TW" dirty="0"/>
              <a:t>Face value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altLang="zh-TW" dirty="0"/>
              <a:t>Agencies that issue this bond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altLang="zh-TW" dirty="0"/>
              <a:t>Maturity date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altLang="zh-TW" dirty="0"/>
              <a:t>The coupon rate</a:t>
            </a:r>
          </a:p>
          <a:p>
            <a:endParaRPr lang="zh-TW" altLang="en-US" dirty="0"/>
          </a:p>
        </p:txBody>
      </p:sp>
      <p:pic>
        <p:nvPicPr>
          <p:cNvPr id="17" name="內容版面配置區 6"/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210" y="762000"/>
            <a:ext cx="4848960" cy="5364163"/>
          </a:xfrm>
          <a:prstGeom prst="rect">
            <a:avLst/>
          </a:prstGeom>
        </p:spPr>
      </p:pic>
      <p:sp>
        <p:nvSpPr>
          <p:cNvPr id="18" name="文字方塊 17"/>
          <p:cNvSpPr txBox="1"/>
          <p:nvPr/>
        </p:nvSpPr>
        <p:spPr>
          <a:xfrm>
            <a:off x="5257800" y="6172200"/>
            <a:ext cx="34143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dirty="0" smtClean="0"/>
              <a:t>Source: </a:t>
            </a:r>
            <a:r>
              <a:rPr lang="en-US" altLang="zh-TW" sz="800" dirty="0">
                <a:hlinkClick r:id="rId3"/>
              </a:rPr>
              <a:t>https://en.wikipedia.org/wiki/United_States_Treasury_security</a:t>
            </a:r>
            <a:endParaRPr lang="zh-TW" altLang="en-US" sz="800" dirty="0" err="1" smtClean="0"/>
          </a:p>
        </p:txBody>
      </p:sp>
    </p:spTree>
    <p:extLst>
      <p:ext uri="{BB962C8B-B14F-4D97-AF65-F5344CB8AC3E}">
        <p14:creationId xmlns:p14="http://schemas.microsoft.com/office/powerpoint/2010/main" val="206203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Coupon </a:t>
            </a:r>
            <a:r>
              <a:rPr lang="en-US" dirty="0" smtClean="0"/>
              <a:t>Bond </a:t>
            </a:r>
            <a:r>
              <a:rPr lang="en-US" sz="2000" b="0" dirty="0" smtClean="0"/>
              <a:t>(3 </a:t>
            </a:r>
            <a:r>
              <a:rPr lang="en-US" sz="2000" b="0" dirty="0"/>
              <a:t>of </a:t>
            </a:r>
            <a:r>
              <a:rPr lang="en-US" sz="2000" b="0" dirty="0" smtClean="0"/>
              <a:t>6)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Aft>
                    <a:spcPts val="600"/>
                  </a:spcAft>
                </a:pPr>
                <a:r>
                  <a:rPr lang="en-US" dirty="0" smtClean="0">
                    <a:ea typeface="ヒラギノ角ゴ Pro W3" charset="-128"/>
                  </a:rPr>
                  <a:t>When the coupon bond is priced at its face value, the yield to maturity equals the coupon rate.</a:t>
                </a:r>
              </a:p>
              <a:p>
                <a:pPr marL="0" indent="0">
                  <a:spcAft>
                    <a:spcPts val="600"/>
                  </a:spcAft>
                  <a:buNone/>
                </a:pPr>
                <a:r>
                  <a:rPr lang="en-US" i="1" dirty="0">
                    <a:latin typeface="Cambria Math" panose="02040503050406030204" pitchFamily="18" charset="0"/>
                    <a:ea typeface="ヒラギノ角ゴ Pro W3" charset="-128"/>
                  </a:rPr>
                  <a:t> </a:t>
                </a:r>
                <a:r>
                  <a:rPr lang="en-US" i="1" dirty="0" smtClean="0">
                    <a:latin typeface="Cambria Math" panose="02040503050406030204" pitchFamily="18" charset="0"/>
                    <a:ea typeface="ヒラギノ角ゴ Pro W3" charset="-128"/>
                  </a:rPr>
                  <a:t>   </a:t>
                </a:r>
                <a:r>
                  <a:rPr lang="en-US" altLang="zh-TW" dirty="0" smtClean="0">
                    <a:ea typeface="ヒラギノ角ゴ Pro W3" charset="-128"/>
                  </a:rPr>
                  <a:t>We can show the statement by using simple algebra: </a:t>
                </a:r>
                <a:endParaRPr lang="en-US" b="0" dirty="0" smtClean="0">
                  <a:latin typeface="Arial (本文)"/>
                  <a:ea typeface="ヒラギノ角ゴ Pro W3" charset="-128"/>
                </a:endParaRPr>
              </a:p>
              <a:p>
                <a:pPr marL="0" indent="0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ヒラギノ角ゴ Pro W3" charset="-128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ヒラギノ角ゴ Pro W3" charset="-128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ヒラギノ角ゴ Pro W3" charset="-128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ヒラギノ角ゴ Pro W3" charset="-128"/>
                            </a:rPr>
                            <m:t>𝐹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ヒラギノ角ゴ Pro W3" charset="-128"/>
                            </a:rPr>
                            <m:t>1+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ヒラギノ角ゴ Pro W3" charset="-128"/>
                            </a:rPr>
                            <m:t>𝑖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  <a:ea typeface="ヒラギノ角ゴ Pro W3" charset="-128"/>
                        </a:rPr>
                        <m:t>+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ヒラギノ角ゴ Pro W3" charset="-128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ヒラギノ角ゴ Pro W3" charset="-128"/>
                            </a:rPr>
                            <m:t>𝐹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ヒラギノ角ゴ Pro W3" charset="-128"/>
                                    </a:rPr>
                                    <m:t>1+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ヒラギノ角ゴ Pro W3" charset="-128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  <a:ea typeface="ヒラギノ角ゴ Pro W3" charset="-128"/>
                        </a:rPr>
                        <m:t>+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ヒラギノ角ゴ Pro W3" charset="-128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ヒラギノ角ゴ Pro W3" charset="-128"/>
                            </a:rPr>
                            <m:t>𝐹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ヒラギノ角ゴ Pro W3" charset="-128"/>
                                    </a:rPr>
                                    <m:t>1+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ヒラギノ角ゴ Pro W3" charset="-128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ヒラギノ角ゴ Pro W3" charset="-128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…+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ヒラギノ角ゴ Pro W3" charset="-128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ヒラギノ角ゴ Pro W3" charset="-128"/>
                            </a:rPr>
                            <m:t>𝐹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ヒラギノ角ゴ Pro W3" charset="-128"/>
                                    </a:rPr>
                                    <m:t>1+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ヒラギノ角ゴ Pro W3" charset="-128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ヒラギノ角ゴ Pro W3" charset="-128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>
                  <a:ea typeface="ヒラギノ角ゴ Pro W3" charset="-128"/>
                </a:endParaRPr>
              </a:p>
              <a:p>
                <a:pPr marL="0" indent="0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ヒラギノ角ゴ Pro W3" charset="-128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ヒラギノ角ゴ Pro W3" charset="-128"/>
                            </a:rPr>
                            <m:t>1−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ヒラギノ角ゴ Pro W3" charset="-128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ヒラギノ角ゴ Pro W3" charset="-128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ヒラギノ角ゴ Pro W3" charset="-128"/>
                                        </a:rPr>
                                        <m:t>1+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ヒラギノ角ゴ Pro W3" charset="-128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ヒラギノ角ゴ Pro W3" charset="-128"/>
                                    </a:rPr>
                                    <m:t>𝑛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ヒラギノ角ゴ Pro W3" charset="-128"/>
                        </a:rPr>
                        <m:t>𝑃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ヒラギノ角ゴ Pro W3" charset="-128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ヒラギノ角ゴ Pro W3" charset="-128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ヒラギノ角ゴ Pro W3" charset="-128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ヒラギノ角ゴ Pro W3" charset="-128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ヒラギノ角ゴ Pro W3" charset="-128"/>
                                </a:rPr>
                                <m:t>1+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ヒラギノ角ゴ Pro W3" charset="-128"/>
                                </a:rPr>
                                <m:t>𝑖</m:t>
                              </m:r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ea typeface="ヒラギノ角ゴ Pro W3" charset="-128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ヒラギノ角ゴ Pro W3" charset="-128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ヒラギノ角ゴ Pro W3" charset="-128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ヒラギノ角ゴ Pro W3" charset="-128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  <a:ea typeface="ヒラギノ角ゴ Pro W3" charset="-128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  <a:ea typeface="ヒラギノ角ゴ Pro W3" charset="-128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  <a:ea typeface="ヒラギノ角ゴ Pro W3" charset="-128"/>
                                            </a:rPr>
                                            <m:t>1+</m:t>
                                          </m:r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  <a:ea typeface="ヒラギノ角ゴ Pro W3" charset="-128"/>
                                            </a:rPr>
                                            <m:t>𝑖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ヒラギノ角ゴ Pro W3" charset="-128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ヒラギノ角ゴ Pro W3" charset="-128"/>
                            </a:rPr>
                            <m:t>1−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ヒラギノ角ゴ Pro W3" charset="-128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ヒラギノ角ゴ Pro W3" charset="-128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ヒラギノ角ゴ Pro W3" charset="-128"/>
                                </a:rPr>
                                <m:t>1+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ヒラギノ角ゴ Pro W3" charset="-128"/>
                                </a:rPr>
                                <m:t>𝑖</m:t>
                              </m:r>
                            </m:den>
                          </m:f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  <a:ea typeface="ヒラギノ角ゴ Pro W3" charset="-128"/>
                        </a:rPr>
                        <m:t>𝑃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if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dirty="0" smtClean="0">
                  <a:ea typeface="ヒラギノ角ゴ Pro W3" charset="-128"/>
                </a:endParaRPr>
              </a:p>
              <a:p>
                <a:pPr marL="0" indent="0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ヒラギノ角ゴ Pro W3" charset="-128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ヒラギノ角ゴ Pro W3" charset="-128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ヒラギノ角ゴ Pro W3" charset="-128"/>
                        </a:rPr>
                        <m:t>𝑐</m:t>
                      </m:r>
                    </m:oMath>
                  </m:oMathPara>
                </a14:m>
                <a:endParaRPr lang="en-US" dirty="0"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074" t="-2022" r="-214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440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Coupon </a:t>
            </a:r>
            <a:r>
              <a:rPr lang="en-US" dirty="0" smtClean="0"/>
              <a:t>Bond </a:t>
            </a:r>
            <a:r>
              <a:rPr lang="en-US" sz="2000" b="0" dirty="0" smtClean="0"/>
              <a:t>(4 </a:t>
            </a:r>
            <a:r>
              <a:rPr lang="en-US" sz="2000" b="0" dirty="0"/>
              <a:t>of </a:t>
            </a:r>
            <a:r>
              <a:rPr lang="en-US" sz="2000" b="0" dirty="0" smtClean="0"/>
              <a:t>6)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>
                <a:ea typeface="ヒラギノ角ゴ Pro W3" charset="-128"/>
              </a:rPr>
              <a:t>The </a:t>
            </a:r>
            <a:r>
              <a:rPr lang="en-US" dirty="0">
                <a:ea typeface="ヒラギノ角ゴ Pro W3" charset="-128"/>
              </a:rPr>
              <a:t>price of a coupon bond and the yield to maturity are negatively related</a:t>
            </a:r>
            <a:r>
              <a:rPr lang="en-US" dirty="0" smtClean="0">
                <a:ea typeface="ヒラギノ角ゴ Pro W3" charset="-128"/>
              </a:rPr>
              <a:t>.</a:t>
            </a:r>
          </a:p>
          <a:p>
            <a:pPr marL="0" indent="0">
              <a:spcAft>
                <a:spcPts val="600"/>
              </a:spcAft>
              <a:buNone/>
            </a:pPr>
            <a:endParaRPr lang="en-US" dirty="0" smtClean="0">
              <a:ea typeface="ヒラギノ角ゴ Pro W3" charset="-128"/>
            </a:endParaRPr>
          </a:p>
          <a:p>
            <a:pPr>
              <a:spcAft>
                <a:spcPts val="600"/>
              </a:spcAft>
            </a:pPr>
            <a:r>
              <a:rPr lang="en-US" dirty="0" smtClean="0">
                <a:ea typeface="ヒラギノ角ゴ Pro W3" charset="-128"/>
              </a:rPr>
              <a:t>The </a:t>
            </a:r>
            <a:r>
              <a:rPr lang="en-US" dirty="0">
                <a:ea typeface="ヒラギノ角ゴ Pro W3" charset="-128"/>
              </a:rPr>
              <a:t>yield to maturity is greater than the coupon rate when the bond price is below its face value</a:t>
            </a:r>
            <a:r>
              <a:rPr lang="en-US" dirty="0" smtClean="0">
                <a:ea typeface="ヒラギノ角ゴ Pro W3" charset="-128"/>
              </a:rPr>
              <a:t>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0141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Coupon </a:t>
            </a:r>
            <a:r>
              <a:rPr lang="en-US" dirty="0" smtClean="0"/>
              <a:t>Bond </a:t>
            </a:r>
            <a:r>
              <a:rPr lang="en-US" sz="2000" b="0" dirty="0" smtClean="0"/>
              <a:t>(5 </a:t>
            </a:r>
            <a:r>
              <a:rPr lang="en-US" sz="2000" b="0" dirty="0"/>
              <a:t>of </a:t>
            </a:r>
            <a:r>
              <a:rPr lang="en-US" sz="2000" b="0" dirty="0" smtClean="0"/>
              <a:t>6)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62000"/>
          </a:xfrm>
        </p:spPr>
        <p:txBody>
          <a:bodyPr/>
          <a:lstStyle/>
          <a:p>
            <a:pPr marL="0" indent="0">
              <a:buNone/>
            </a:pPr>
            <a:r>
              <a:rPr lang="en-IN" b="1" dirty="0" smtClean="0"/>
              <a:t>Table 1</a:t>
            </a:r>
            <a:r>
              <a:rPr lang="en-IN" dirty="0" smtClean="0"/>
              <a:t> Yields </a:t>
            </a:r>
            <a:r>
              <a:rPr lang="en-IN" dirty="0"/>
              <a:t>to Maturity on a 10%-Coupon-Rate Bond </a:t>
            </a:r>
            <a:r>
              <a:rPr lang="en-IN" dirty="0" smtClean="0"/>
              <a:t>Maturing in </a:t>
            </a:r>
            <a:r>
              <a:rPr lang="en-IN" dirty="0"/>
              <a:t>Ten Years (Face Value = $1,000)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220984"/>
              </p:ext>
            </p:extLst>
          </p:nvPr>
        </p:nvGraphicFramePr>
        <p:xfrm>
          <a:off x="1524000" y="2870200"/>
          <a:ext cx="6096000" cy="2225040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Price of Bond ($)</a:t>
                      </a:r>
                      <a:endParaRPr lang="en-IN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Yield to Maturity (%)</a:t>
                      </a:r>
                      <a:endParaRPr lang="en-IN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1,200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7.13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1,100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8.48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1,000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10.00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900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11.75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800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13.81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184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Coupon </a:t>
            </a:r>
            <a:r>
              <a:rPr lang="en-US" dirty="0" smtClean="0"/>
              <a:t>Bond </a:t>
            </a:r>
            <a:r>
              <a:rPr lang="en-US" sz="2000" b="0" dirty="0" smtClean="0"/>
              <a:t>(6 </a:t>
            </a:r>
            <a:r>
              <a:rPr lang="en-US" sz="2000" b="0" dirty="0"/>
              <a:t>of </a:t>
            </a:r>
            <a:r>
              <a:rPr lang="en-US" sz="2000" b="0" dirty="0" smtClean="0"/>
              <a:t>6)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>
                <a:ea typeface="ヒラギノ角ゴ Pro W3" charset="-128"/>
              </a:rPr>
              <a:t>Consol</a:t>
            </a:r>
            <a:r>
              <a:rPr lang="en-US" b="1" dirty="0">
                <a:ea typeface="ヒラギノ角ゴ Pro W3" charset="-128"/>
              </a:rPr>
              <a:t> </a:t>
            </a:r>
            <a:r>
              <a:rPr lang="en-US" dirty="0">
                <a:ea typeface="ヒラギノ角ゴ Pro W3" charset="-128"/>
              </a:rPr>
              <a:t>or </a:t>
            </a:r>
            <a:r>
              <a:rPr lang="en-US" b="1" dirty="0">
                <a:ea typeface="ヒラギノ角ゴ Pro W3" charset="-128"/>
              </a:rPr>
              <a:t>perpetuity</a:t>
            </a:r>
            <a:r>
              <a:rPr lang="en-US" dirty="0">
                <a:ea typeface="ヒラギノ角ゴ Pro W3" charset="-128"/>
              </a:rPr>
              <a:t>: a bond with no maturity date that does not repay principal but pays fixed coupon payments </a:t>
            </a:r>
            <a:r>
              <a:rPr lang="en-US" dirty="0" smtClean="0">
                <a:ea typeface="ヒラギノ角ゴ Pro W3" charset="-128"/>
              </a:rPr>
              <a:t>forever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For </a:t>
            </a:r>
            <a:r>
              <a:rPr lang="en-US" dirty="0"/>
              <a:t>coupon bonds, this equation gives the current yield, an easy to calculate approximation to the yield to </a:t>
            </a:r>
            <a:r>
              <a:rPr lang="en-US" dirty="0" smtClean="0"/>
              <a:t>maturity</a:t>
            </a:r>
            <a:endParaRPr lang="en-IN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9"/>
              <p:cNvSpPr>
                <a:spLocks noChangeArrowheads="1"/>
              </p:cNvSpPr>
              <p:nvPr/>
            </p:nvSpPr>
            <p:spPr bwMode="auto">
              <a:xfrm>
                <a:off x="685800" y="2710078"/>
                <a:ext cx="8597900" cy="23062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342900" indent="-34290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  <a:ea typeface="ヒラギノ角ゴ Pro W3" pitchFamily="-8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ヒラギノ角ゴ Pro W3" pitchFamily="-8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ヒラギノ角ゴ Pro W3" pitchFamily="-8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ヒラギノ角ゴ Pro W3" pitchFamily="-8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  <a:ea typeface="ヒラギノ角ゴ Pro W3" pitchFamily="-8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  <a:ea typeface="ヒラギノ角ゴ Pro W3" pitchFamily="-8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  <a:ea typeface="ヒラギノ角ゴ Pro W3" pitchFamily="-8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  <a:ea typeface="ヒラギノ角ゴ Pro W3" pitchFamily="-8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  <a:ea typeface="ヒラギノ角ゴ Pro W3" pitchFamily="-84" charset="-128"/>
                  </a:defRPr>
                </a:lvl9pPr>
              </a:lstStyle>
              <a:p>
                <a:pPr eaLnBrk="1" hangingPunct="1">
                  <a:spcBef>
                    <a:spcPct val="30000"/>
                  </a:spcBef>
                  <a:buClr>
                    <a:schemeClr val="tx1"/>
                  </a:buClr>
                  <a:buFont typeface="Times" panose="02020603050405020304" pitchFamily="18" charset="0"/>
                  <a:buNone/>
                </a:pPr>
                <a:r>
                  <a:rPr lang="en-US" altLang="en-US" sz="2400" dirty="0" smtClean="0">
                    <a:ea typeface="MS PGothic" panose="020B0600070205080204" pitchFamily="34" charset="-128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𝑃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𝑐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=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𝐶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/</m:t>
                    </m:r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𝑖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𝑐</m:t>
                        </m:r>
                      </m:sub>
                    </m:sSub>
                  </m:oMath>
                </a14:m>
                <a:endParaRPr lang="en-US" altLang="en-US" sz="2400" dirty="0" smtClean="0">
                  <a:ea typeface="MS PGothic" panose="020B0600070205080204" pitchFamily="34" charset="-128"/>
                </a:endParaRPr>
              </a:p>
              <a:p>
                <a:pPr eaLnBrk="1" hangingPunct="1">
                  <a:spcBef>
                    <a:spcPct val="30000"/>
                  </a:spcBef>
                  <a:buClr>
                    <a:schemeClr val="tx1"/>
                  </a:buClr>
                  <a:buFont typeface="Times" panose="02020603050405020304" pitchFamily="18" charset="0"/>
                  <a:buNone/>
                </a:pPr>
                <a:r>
                  <a:rPr lang="en-US" altLang="en-US" sz="2400" dirty="0">
                    <a:ea typeface="MS PGothic" panose="020B0600070205080204" pitchFamily="34" charset="-128"/>
                  </a:rPr>
                  <a:t> </a:t>
                </a:r>
                <a:r>
                  <a:rPr lang="en-US" altLang="en-US" sz="2400" dirty="0" smtClean="0">
                    <a:ea typeface="MS PGothic" panose="020B0600070205080204" pitchFamily="34" charset="-128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𝑃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𝑐</m:t>
                        </m:r>
                      </m:sub>
                    </m:sSub>
                    <m:r>
                      <a:rPr lang="en-US" altLang="en-US" sz="2400" b="0" i="0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 </m:t>
                    </m:r>
                  </m:oMath>
                </a14:m>
                <a:r>
                  <a:rPr lang="en-US" altLang="en-US" sz="2400" dirty="0" smtClean="0">
                    <a:ea typeface="MS PGothic" panose="020B0600070205080204" pitchFamily="34" charset="-128"/>
                  </a:rPr>
                  <a:t>= price of the </a:t>
                </a:r>
                <a:r>
                  <a:rPr lang="en-US" altLang="en-US" sz="2400" dirty="0" err="1" smtClean="0">
                    <a:ea typeface="MS PGothic" panose="020B0600070205080204" pitchFamily="34" charset="-128"/>
                  </a:rPr>
                  <a:t>consol</a:t>
                </a:r>
                <a:endParaRPr lang="en-US" altLang="en-US" sz="2400" dirty="0" smtClean="0">
                  <a:ea typeface="MS PGothic" panose="020B0600070205080204" pitchFamily="34" charset="-128"/>
                </a:endParaRPr>
              </a:p>
              <a:p>
                <a:pPr eaLnBrk="1" hangingPunct="1">
                  <a:spcBef>
                    <a:spcPct val="30000"/>
                  </a:spcBef>
                  <a:buClr>
                    <a:schemeClr val="tx1"/>
                  </a:buClr>
                  <a:buFont typeface="Times" panose="02020603050405020304" pitchFamily="18" charset="0"/>
                  <a:buNone/>
                </a:pPr>
                <a:r>
                  <a:rPr lang="en-US" altLang="en-US" sz="2400" dirty="0" smtClean="0">
                    <a:ea typeface="MS PGothic" panose="020B0600070205080204" pitchFamily="34" charset="-128"/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𝐶</m:t>
                    </m:r>
                  </m:oMath>
                </a14:m>
                <a:r>
                  <a:rPr lang="en-US" altLang="en-US" sz="2400" dirty="0" smtClean="0">
                    <a:ea typeface="MS PGothic" panose="020B0600070205080204" pitchFamily="34" charset="-128"/>
                  </a:rPr>
                  <a:t> = yearly interest payment</a:t>
                </a:r>
              </a:p>
              <a:p>
                <a:pPr eaLnBrk="1" hangingPunct="1">
                  <a:spcBef>
                    <a:spcPct val="30000"/>
                  </a:spcBef>
                  <a:buClr>
                    <a:schemeClr val="tx1"/>
                  </a:buClr>
                  <a:buFont typeface="Times" panose="02020603050405020304" pitchFamily="18" charset="0"/>
                  <a:buNone/>
                </a:pPr>
                <a:r>
                  <a:rPr lang="en-US" altLang="en-US" sz="2400" dirty="0" smtClean="0">
                    <a:ea typeface="MS PGothic" panose="020B0600070205080204" pitchFamily="34" charset="-128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𝑖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en-US" sz="2400" dirty="0" smtClean="0">
                    <a:ea typeface="MS PGothic" panose="020B0600070205080204" pitchFamily="34" charset="-128"/>
                  </a:rPr>
                  <a:t> = yield to maturity of the </a:t>
                </a:r>
                <a:r>
                  <a:rPr lang="en-US" altLang="en-US" sz="2400" dirty="0" err="1" smtClean="0">
                    <a:ea typeface="MS PGothic" panose="020B0600070205080204" pitchFamily="34" charset="-128"/>
                  </a:rPr>
                  <a:t>consol</a:t>
                </a:r>
                <a:endParaRPr lang="en-US" altLang="en-US" sz="2400" dirty="0" smtClean="0">
                  <a:ea typeface="MS PGothic" panose="020B0600070205080204" pitchFamily="34" charset="-128"/>
                </a:endParaRPr>
              </a:p>
              <a:p>
                <a:pPr eaLnBrk="1" hangingPunct="1">
                  <a:spcBef>
                    <a:spcPct val="30000"/>
                  </a:spcBef>
                  <a:buClr>
                    <a:schemeClr val="tx1"/>
                  </a:buClr>
                  <a:buFont typeface="Times" panose="02020603050405020304" pitchFamily="18" charset="0"/>
                  <a:buNone/>
                </a:pPr>
                <a:r>
                  <a:rPr lang="en-US" altLang="en-US" sz="2400" dirty="0">
                    <a:ea typeface="MS PGothic" panose="020B0600070205080204" pitchFamily="34" charset="-128"/>
                  </a:rPr>
                  <a:t> </a:t>
                </a:r>
                <a:r>
                  <a:rPr lang="en-US" altLang="en-US" sz="2400" dirty="0" smtClean="0">
                    <a:ea typeface="MS PGothic" panose="020B0600070205080204" pitchFamily="34" charset="-128"/>
                  </a:rPr>
                  <a:t>  One can rewrite the equation as: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𝑖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𝑐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=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𝐶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/</m:t>
                    </m:r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𝑃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𝑐</m:t>
                        </m:r>
                      </m:sub>
                    </m:sSub>
                  </m:oMath>
                </a14:m>
                <a:endParaRPr lang="en-US" altLang="en-US" sz="2400" dirty="0"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5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2710078"/>
                <a:ext cx="8597900" cy="2306205"/>
              </a:xfrm>
              <a:prstGeom prst="rect">
                <a:avLst/>
              </a:prstGeom>
              <a:blipFill>
                <a:blip r:embed="rId2"/>
                <a:stretch>
                  <a:fillRect b="-608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745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Discount Bond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33400"/>
          </a:xfrm>
        </p:spPr>
        <p:txBody>
          <a:bodyPr/>
          <a:lstStyle/>
          <a:p>
            <a:pPr marL="0" indent="0">
              <a:buNone/>
            </a:pPr>
            <a:r>
              <a:rPr lang="en-IN" dirty="0"/>
              <a:t>For any one year discount </a:t>
            </a:r>
            <a:r>
              <a:rPr lang="en-IN" dirty="0" smtClean="0"/>
              <a:t>bond</a:t>
            </a:r>
            <a:endParaRPr lang="en-IN" dirty="0"/>
          </a:p>
        </p:txBody>
      </p:sp>
      <p:graphicFrame>
        <p:nvGraphicFramePr>
          <p:cNvPr id="5" name="Object 4" descr="I , is equal to, F minus P, over, P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2819986"/>
              </p:ext>
            </p:extLst>
          </p:nvPr>
        </p:nvGraphicFramePr>
        <p:xfrm>
          <a:off x="3505200" y="2133599"/>
          <a:ext cx="1717675" cy="887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1" name="Equation" r:id="rId3" imgW="761669" imgH="393529" progId="Equation.DSMT4">
                  <p:embed/>
                </p:oleObj>
              </mc:Choice>
              <mc:Fallback>
                <p:oleObj name="Equation" r:id="rId3" imgW="761669" imgH="393529" progId="Equation.DSMT4">
                  <p:embed/>
                  <p:pic>
                    <p:nvPicPr>
                      <p:cNvPr id="0" name="Picture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133599"/>
                        <a:ext cx="1717675" cy="887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457200" y="3048000"/>
            <a:ext cx="8229600" cy="3276600"/>
          </a:xfrm>
        </p:spPr>
        <p:txBody>
          <a:bodyPr/>
          <a:lstStyle/>
          <a:p>
            <a:pPr marL="0" indent="0" algn="ctr">
              <a:buNone/>
            </a:pPr>
            <a:r>
              <a:rPr lang="en-IN" dirty="0" smtClean="0"/>
              <a:t>F </a:t>
            </a:r>
            <a:r>
              <a:rPr lang="en-IN" dirty="0"/>
              <a:t>= Face value of the discount </a:t>
            </a:r>
            <a:r>
              <a:rPr lang="en-IN" dirty="0" smtClean="0"/>
              <a:t>bond</a:t>
            </a:r>
          </a:p>
          <a:p>
            <a:pPr marL="228600" indent="0" algn="ctr">
              <a:buNone/>
            </a:pPr>
            <a:r>
              <a:rPr lang="en-IN" dirty="0" smtClean="0"/>
              <a:t>P </a:t>
            </a:r>
            <a:r>
              <a:rPr lang="en-IN" dirty="0"/>
              <a:t>= </a:t>
            </a:r>
            <a:r>
              <a:rPr lang="en-IN" dirty="0" smtClean="0"/>
              <a:t>Current </a:t>
            </a:r>
            <a:r>
              <a:rPr lang="en-IN" dirty="0"/>
              <a:t>price of the discount </a:t>
            </a:r>
            <a:r>
              <a:rPr lang="en-IN" dirty="0" smtClean="0"/>
              <a:t>bond</a:t>
            </a:r>
          </a:p>
          <a:p>
            <a:pPr marL="0" indent="0" algn="ctr">
              <a:lnSpc>
                <a:spcPts val="4300"/>
              </a:lnSpc>
              <a:spcBef>
                <a:spcPts val="1200"/>
              </a:spcBef>
              <a:buNone/>
            </a:pPr>
            <a:r>
              <a:rPr lang="en-IN" dirty="0" smtClean="0"/>
              <a:t>The </a:t>
            </a:r>
            <a:r>
              <a:rPr lang="en-IN" dirty="0"/>
              <a:t>yield to </a:t>
            </a:r>
            <a:r>
              <a:rPr lang="en-IN" dirty="0" smtClean="0"/>
              <a:t>maturity </a:t>
            </a:r>
            <a:r>
              <a:rPr lang="en-IN" dirty="0"/>
              <a:t>equals the increase in price over the year divided by the initial </a:t>
            </a:r>
            <a:r>
              <a:rPr lang="en-IN" dirty="0" smtClean="0"/>
              <a:t>price.</a:t>
            </a:r>
          </a:p>
          <a:p>
            <a:pPr marL="0" indent="0" algn="ctr">
              <a:lnSpc>
                <a:spcPts val="3500"/>
              </a:lnSpc>
              <a:spcBef>
                <a:spcPts val="1200"/>
              </a:spcBef>
              <a:buNone/>
            </a:pPr>
            <a:r>
              <a:rPr lang="en-IN" dirty="0" smtClean="0"/>
              <a:t>As </a:t>
            </a:r>
            <a:r>
              <a:rPr lang="en-IN" dirty="0"/>
              <a:t>with a coupon bond, the yield to maturity is negatively related to the current bond price</a:t>
            </a:r>
            <a:r>
              <a:rPr lang="en-IN" dirty="0" smtClean="0"/>
              <a:t>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1769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Distinction Between Interest Rates and </a:t>
            </a:r>
            <a:r>
              <a:rPr lang="en-US" dirty="0" smtClean="0"/>
              <a:t>Returns </a:t>
            </a:r>
            <a:r>
              <a:rPr lang="en-US" sz="2000" b="0" dirty="0"/>
              <a:t>(1 of </a:t>
            </a:r>
            <a:r>
              <a:rPr lang="en-US" sz="2000" b="0" dirty="0" smtClean="0"/>
              <a:t>4)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07999"/>
          </a:xfrm>
        </p:spPr>
        <p:txBody>
          <a:bodyPr/>
          <a:lstStyle/>
          <a:p>
            <a:r>
              <a:rPr lang="en-US" dirty="0"/>
              <a:t>Rate of Return</a:t>
            </a:r>
            <a:r>
              <a:rPr lang="en-US" dirty="0" smtClean="0"/>
              <a:t>:</a:t>
            </a:r>
            <a:r>
              <a:rPr lang="en-IN" dirty="0" smtClean="0"/>
              <a:t> </a:t>
            </a:r>
            <a:endParaRPr lang="en-IN" dirty="0">
              <a:solidFill>
                <a:srgbClr val="FF0000"/>
              </a:solidFill>
            </a:endParaRPr>
          </a:p>
        </p:txBody>
      </p:sp>
      <p:graphicFrame>
        <p:nvGraphicFramePr>
          <p:cNvPr id="5" name="Object 4" descr="The figure shows the formula of return from holding the bond for a small time interval.&#10;The payment to the owner plus the change in value expressed as a fraction of the purchase price: &#10;RET is equal to, C over, P sub t, plus, P sub t plus 1 minus P sub t, over, P sub t. &#10;Where RET is equal to return from holding the bond from time,t, to time, t plus 1. &#10;Where P sub t is equal to price of bond at time,t.&#10;and P sub t plus 1 is equal to price of bond at time, t plus 1.&#10;C is equal to, coupon payment, &#10;C over P sub t is equal to, current yield, that is i sub c. &#10;and  P sub t plus 1 minus P sub t, over, P sub t, is equal to, rate of capital gain, is equal to, g.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007312778"/>
              </p:ext>
            </p:extLst>
          </p:nvPr>
        </p:nvGraphicFramePr>
        <p:xfrm>
          <a:off x="1675872" y="2124075"/>
          <a:ext cx="5870044" cy="4209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0" name="Equation" r:id="rId3" imgW="3771900" imgH="2705100" progId="Equation.DSMT4">
                  <p:embed/>
                </p:oleObj>
              </mc:Choice>
              <mc:Fallback>
                <p:oleObj name="Equation" r:id="rId3" imgW="3771900" imgH="2705100" progId="Equation.DSMT4">
                  <p:embed/>
                  <p:pic>
                    <p:nvPicPr>
                      <p:cNvPr id="0" name="Picture 10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5872" y="2124075"/>
                        <a:ext cx="5870044" cy="42096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957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Distinction Between Interest Rates and </a:t>
            </a:r>
            <a:r>
              <a:rPr lang="en-US" dirty="0" smtClean="0"/>
              <a:t>Returns </a:t>
            </a:r>
            <a:r>
              <a:rPr lang="en-US" sz="2000" b="0" dirty="0" smtClean="0"/>
              <a:t>(2 </a:t>
            </a:r>
            <a:r>
              <a:rPr lang="en-US" sz="2000" b="0" dirty="0"/>
              <a:t>of 4)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r>
              <a:rPr lang="en-US" dirty="0">
                <a:ea typeface="ヒラギノ角ゴ Pro W3" charset="-128"/>
              </a:rPr>
              <a:t>The return equals the yield to maturity only if the holding period equals the time to maturity.</a:t>
            </a:r>
          </a:p>
          <a:p>
            <a:r>
              <a:rPr lang="en-US" dirty="0">
                <a:ea typeface="ヒラギノ角ゴ Pro W3" charset="-128"/>
              </a:rPr>
              <a:t>A rise in interest rates is associated with a fall in bond prices, resulting in a capital loss if time to maturity is longer than the holding period.</a:t>
            </a:r>
          </a:p>
          <a:p>
            <a:r>
              <a:rPr lang="en-US" dirty="0">
                <a:ea typeface="ヒラギノ角ゴ Pro W3" charset="-128"/>
              </a:rPr>
              <a:t>The more distant a bond’</a:t>
            </a:r>
            <a:r>
              <a:rPr lang="en-US" altLang="ja-JP" dirty="0" smtClean="0">
                <a:ea typeface="ヒラギノ角ゴ Pro W3" charset="-128"/>
              </a:rPr>
              <a:t>s </a:t>
            </a:r>
            <a:r>
              <a:rPr lang="en-US" altLang="ja-JP" dirty="0">
                <a:ea typeface="ヒラギノ角ゴ Pro W3" charset="-128"/>
              </a:rPr>
              <a:t>maturity</a:t>
            </a:r>
            <a:r>
              <a:rPr lang="en-US" altLang="ja-JP" dirty="0" smtClean="0">
                <a:ea typeface="ヒラギノ角ゴ Pro W3" charset="-128"/>
              </a:rPr>
              <a:t>, the </a:t>
            </a:r>
            <a:r>
              <a:rPr lang="en-US" altLang="ja-JP" dirty="0">
                <a:ea typeface="ヒラギノ角ゴ Pro W3" charset="-128"/>
              </a:rPr>
              <a:t>greater the size of the percentage price change associated with an interest-rate change.</a:t>
            </a:r>
          </a:p>
          <a:p>
            <a:r>
              <a:rPr lang="en-US" dirty="0">
                <a:ea typeface="ヒラギノ角ゴ Pro W3" charset="-128"/>
              </a:rPr>
              <a:t>Interest rates do not always have to be positive as evidenced by recent experience in Japan and several European states</a:t>
            </a:r>
            <a:r>
              <a:rPr lang="en-US" dirty="0" smtClean="0">
                <a:ea typeface="ヒラギノ角ゴ Pro W3" charset="-128"/>
              </a:rPr>
              <a:t>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4068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ヒラギノ角ゴ Pro W3" charset="-128"/>
              </a:rPr>
              <a:t>Calculate the present value of future cash flows and the yield to maturity on the four types of credit market instruments.</a:t>
            </a:r>
          </a:p>
          <a:p>
            <a:r>
              <a:rPr lang="en-US" dirty="0">
                <a:ea typeface="ヒラギノ角ゴ Pro W3" charset="-128"/>
              </a:rPr>
              <a:t>Recognize the distinctions among yield to maturity, current yield, rate of return, and rate of capital gain.</a:t>
            </a:r>
          </a:p>
          <a:p>
            <a:r>
              <a:rPr lang="en-US" dirty="0">
                <a:ea typeface="ヒラギノ角ゴ Pro W3" charset="-128"/>
              </a:rPr>
              <a:t>Interpret the distinction between real and nominal interest rates.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8155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Distinction Between Interest Rates and </a:t>
            </a:r>
            <a:r>
              <a:rPr lang="en-US" dirty="0" smtClean="0"/>
              <a:t>Returns </a:t>
            </a:r>
            <a:r>
              <a:rPr lang="en-US" sz="2000" b="0" dirty="0" smtClean="0"/>
              <a:t>(3 </a:t>
            </a:r>
            <a:r>
              <a:rPr lang="en-US" sz="2000" b="0" dirty="0"/>
              <a:t>of 4)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40000"/>
              </a:spcBef>
            </a:pPr>
            <a:r>
              <a:rPr lang="en-US" dirty="0">
                <a:ea typeface="ヒラギノ角ゴ Pro W3" charset="-128"/>
              </a:rPr>
              <a:t>The more distant a </a:t>
            </a:r>
            <a:r>
              <a:rPr lang="en-US" dirty="0" smtClean="0">
                <a:ea typeface="ヒラギノ角ゴ Pro W3" charset="-128"/>
              </a:rPr>
              <a:t>bond</a:t>
            </a:r>
            <a:r>
              <a:rPr lang="en-US" dirty="0"/>
              <a:t>’</a:t>
            </a:r>
            <a:r>
              <a:rPr lang="en-US" altLang="ja-JP" dirty="0" smtClean="0">
                <a:ea typeface="ヒラギノ角ゴ Pro W3" charset="-128"/>
              </a:rPr>
              <a:t>s </a:t>
            </a:r>
            <a:r>
              <a:rPr lang="en-US" altLang="ja-JP" dirty="0">
                <a:ea typeface="ヒラギノ角ゴ Pro W3" charset="-128"/>
              </a:rPr>
              <a:t>maturity, the lower the rate of return the occurs as a result of an increase in the interest rate.</a:t>
            </a:r>
          </a:p>
          <a:p>
            <a:pPr>
              <a:spcBef>
                <a:spcPct val="40000"/>
              </a:spcBef>
            </a:pPr>
            <a:r>
              <a:rPr lang="en-US" dirty="0">
                <a:ea typeface="ヒラギノ角ゴ Pro W3" charset="-128"/>
              </a:rPr>
              <a:t>Even if a bond has a substantial initial interest rate, its return can be negative if interest rates rise.</a:t>
            </a:r>
          </a:p>
        </p:txBody>
      </p:sp>
    </p:spTree>
    <p:extLst>
      <p:ext uri="{BB962C8B-B14F-4D97-AF65-F5344CB8AC3E}">
        <p14:creationId xmlns:p14="http://schemas.microsoft.com/office/powerpoint/2010/main" val="402047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Distinction Between Interest Rates and </a:t>
            </a:r>
            <a:r>
              <a:rPr lang="en-US" dirty="0" smtClean="0"/>
              <a:t>Returns </a:t>
            </a:r>
            <a:r>
              <a:rPr lang="en-US" sz="2000" b="0" dirty="0" smtClean="0"/>
              <a:t>(4 </a:t>
            </a:r>
            <a:r>
              <a:rPr lang="en-US" sz="2000" b="0" dirty="0"/>
              <a:t>of 4)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800"/>
          </a:xfrm>
        </p:spPr>
        <p:txBody>
          <a:bodyPr/>
          <a:lstStyle/>
          <a:p>
            <a:pPr marL="0" indent="0">
              <a:buNone/>
            </a:pPr>
            <a:r>
              <a:rPr lang="en-US" sz="2200" b="1" dirty="0" smtClean="0"/>
              <a:t>Table 2</a:t>
            </a:r>
            <a:r>
              <a:rPr lang="en-US" sz="2200" dirty="0" smtClean="0"/>
              <a:t> </a:t>
            </a:r>
            <a:r>
              <a:rPr lang="en-IN" sz="2200" dirty="0"/>
              <a:t>One-Year Returns on Different-Maturity 10</a:t>
            </a:r>
            <a:r>
              <a:rPr lang="en-IN" sz="2200" dirty="0" smtClean="0"/>
              <a:t>%-Coupon-Rate </a:t>
            </a:r>
            <a:r>
              <a:rPr lang="en-IN" sz="2200" dirty="0"/>
              <a:t>Bonds When </a:t>
            </a:r>
            <a:r>
              <a:rPr lang="en-IN" sz="2200" dirty="0" smtClean="0"/>
              <a:t>Interest Rates </a:t>
            </a:r>
            <a:r>
              <a:rPr lang="en-IN" sz="2200" dirty="0"/>
              <a:t>Rise from 10% to 20%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406166"/>
              </p:ext>
            </p:extLst>
          </p:nvPr>
        </p:nvGraphicFramePr>
        <p:xfrm>
          <a:off x="466727" y="2409825"/>
          <a:ext cx="7839073" cy="3297936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17430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(1)</a:t>
                      </a:r>
                    </a:p>
                    <a:p>
                      <a:pPr algn="ctr"/>
                      <a:r>
                        <a:rPr lang="en-IN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Years to Maturity When Bond Is Purchased</a:t>
                      </a:r>
                      <a:endParaRPr lang="en-IN" sz="1600" b="1" dirty="0"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(2)</a:t>
                      </a:r>
                    </a:p>
                    <a:p>
                      <a:pPr algn="ctr"/>
                      <a:r>
                        <a:rPr lang="en-IN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Initial Current Yield (%)</a:t>
                      </a:r>
                      <a:endParaRPr lang="en-IN" sz="1600" b="1" dirty="0"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(3)</a:t>
                      </a:r>
                    </a:p>
                    <a:p>
                      <a:pPr algn="ctr"/>
                      <a:r>
                        <a:rPr lang="en-IN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Initial Price ($)</a:t>
                      </a:r>
                      <a:endParaRPr lang="en-IN" sz="1600" b="1" dirty="0"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(4)</a:t>
                      </a:r>
                    </a:p>
                    <a:p>
                      <a:pPr algn="ctr"/>
                      <a:r>
                        <a:rPr lang="en-IN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Price Next Year* ($)</a:t>
                      </a:r>
                      <a:endParaRPr lang="en-IN" sz="1600" b="1" dirty="0"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(5)</a:t>
                      </a:r>
                    </a:p>
                    <a:p>
                      <a:pPr algn="ctr"/>
                      <a:r>
                        <a:rPr lang="en-IN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Rate of Capital Gain (%)</a:t>
                      </a:r>
                      <a:endParaRPr lang="en-IN" sz="1600" b="1" dirty="0"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(6)</a:t>
                      </a:r>
                    </a:p>
                    <a:p>
                      <a:pPr algn="ctr"/>
                      <a:r>
                        <a:rPr lang="en-IN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Rate of Return</a:t>
                      </a:r>
                    </a:p>
                    <a:p>
                      <a:pPr algn="ctr"/>
                      <a:r>
                        <a:rPr lang="en-IN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[col (2) + col (5)] (%)</a:t>
                      </a:r>
                      <a:endParaRPr lang="en-IN" sz="1600" b="1" dirty="0"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+mn-lt"/>
                          <a:ea typeface="Calibri"/>
                          <a:cs typeface="BerkeleyPro-Book"/>
                        </a:rPr>
                        <a:t>30</a:t>
                      </a:r>
                      <a:endParaRPr lang="en-IN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  <a:latin typeface="+mn-lt"/>
                          <a:ea typeface="Calibri"/>
                          <a:cs typeface="BerkeleyPro-Book"/>
                        </a:rPr>
                        <a:t>10</a:t>
                      </a:r>
                      <a:endParaRPr lang="en-IN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  <a:latin typeface="+mn-lt"/>
                          <a:ea typeface="Calibri"/>
                          <a:cs typeface="BerkeleyPro-Book"/>
                        </a:rPr>
                        <a:t>1,000</a:t>
                      </a:r>
                      <a:endParaRPr lang="en-IN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+mn-lt"/>
                          <a:ea typeface="Calibri"/>
                          <a:cs typeface="BerkeleyPro-Book"/>
                        </a:rPr>
                        <a:t>503</a:t>
                      </a:r>
                      <a:endParaRPr lang="en-IN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  <a:latin typeface="+mn-lt"/>
                          <a:ea typeface="Calibri"/>
                          <a:cs typeface="PearsonMATHPRO02"/>
                        </a:rPr>
                        <a:t>−</a:t>
                      </a:r>
                      <a:r>
                        <a:rPr lang="en-IN" sz="1600" dirty="0" smtClean="0">
                          <a:effectLst/>
                          <a:latin typeface="+mn-lt"/>
                          <a:ea typeface="Calibri"/>
                          <a:cs typeface="BerkeleyPro-Book"/>
                        </a:rPr>
                        <a:t>49.7</a:t>
                      </a:r>
                      <a:endParaRPr lang="en-IN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  <a:latin typeface="+mn-lt"/>
                          <a:ea typeface="Calibri"/>
                          <a:cs typeface="PearsonMATHPRO02"/>
                        </a:rPr>
                        <a:t>−</a:t>
                      </a:r>
                      <a:r>
                        <a:rPr lang="en-IN" sz="1600" dirty="0" smtClean="0">
                          <a:effectLst/>
                          <a:latin typeface="+mn-lt"/>
                          <a:ea typeface="Calibri"/>
                          <a:cs typeface="BerkeleyPro-Book"/>
                        </a:rPr>
                        <a:t>39.7</a:t>
                      </a:r>
                      <a:endParaRPr lang="en-IN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  <a:latin typeface="+mn-lt"/>
                          <a:ea typeface="Calibri"/>
                          <a:cs typeface="BerkeleyPro-Book"/>
                        </a:rPr>
                        <a:t>20</a:t>
                      </a:r>
                      <a:endParaRPr lang="en-IN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+mn-lt"/>
                          <a:ea typeface="Calibri"/>
                          <a:cs typeface="BerkeleyPro-Book"/>
                        </a:rPr>
                        <a:t>10</a:t>
                      </a:r>
                      <a:endParaRPr lang="en-IN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  <a:latin typeface="+mn-lt"/>
                          <a:ea typeface="Calibri"/>
                          <a:cs typeface="BerkeleyPro-Book"/>
                        </a:rPr>
                        <a:t>1,000</a:t>
                      </a:r>
                      <a:endParaRPr lang="en-IN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  <a:latin typeface="+mn-lt"/>
                          <a:ea typeface="Calibri"/>
                          <a:cs typeface="BerkeleyPro-Book"/>
                        </a:rPr>
                        <a:t>516</a:t>
                      </a:r>
                      <a:endParaRPr lang="en-IN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  <a:latin typeface="+mn-lt"/>
                          <a:ea typeface="Calibri"/>
                          <a:cs typeface="PearsonMATHPRO02"/>
                        </a:rPr>
                        <a:t>−</a:t>
                      </a:r>
                      <a:r>
                        <a:rPr lang="en-IN" sz="1600" dirty="0" smtClean="0">
                          <a:effectLst/>
                          <a:latin typeface="+mn-lt"/>
                          <a:ea typeface="Calibri"/>
                          <a:cs typeface="BerkeleyPro-Book"/>
                        </a:rPr>
                        <a:t>48.4</a:t>
                      </a:r>
                      <a:endParaRPr lang="en-IN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  <a:latin typeface="+mn-lt"/>
                          <a:ea typeface="Calibri"/>
                          <a:cs typeface="PearsonMATHPRO02"/>
                        </a:rPr>
                        <a:t>−</a:t>
                      </a:r>
                      <a:r>
                        <a:rPr lang="en-IN" sz="1600" dirty="0" smtClean="0">
                          <a:effectLst/>
                          <a:latin typeface="+mn-lt"/>
                          <a:ea typeface="Calibri"/>
                          <a:cs typeface="BerkeleyPro-Book"/>
                        </a:rPr>
                        <a:t>38.4</a:t>
                      </a:r>
                      <a:endParaRPr lang="en-IN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+mn-lt"/>
                          <a:ea typeface="Calibri"/>
                          <a:cs typeface="BerkeleyPro-Book"/>
                        </a:rPr>
                        <a:t>10</a:t>
                      </a:r>
                      <a:endParaRPr lang="en-IN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+mn-lt"/>
                          <a:ea typeface="Calibri"/>
                          <a:cs typeface="BerkeleyPro-Book"/>
                        </a:rPr>
                        <a:t>10</a:t>
                      </a:r>
                      <a:endParaRPr lang="en-IN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+mn-lt"/>
                          <a:ea typeface="Calibri"/>
                          <a:cs typeface="BerkeleyPro-Book"/>
                        </a:rPr>
                        <a:t>1,000</a:t>
                      </a:r>
                      <a:endParaRPr lang="en-IN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  <a:latin typeface="+mn-lt"/>
                          <a:ea typeface="Calibri"/>
                          <a:cs typeface="BerkeleyPro-Book"/>
                        </a:rPr>
                        <a:t>597</a:t>
                      </a:r>
                      <a:endParaRPr lang="en-IN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  <a:latin typeface="+mn-lt"/>
                          <a:ea typeface="Calibri"/>
                          <a:cs typeface="PearsonMATHPRO02"/>
                        </a:rPr>
                        <a:t>−</a:t>
                      </a:r>
                      <a:r>
                        <a:rPr lang="en-IN" sz="1600" dirty="0" smtClean="0">
                          <a:effectLst/>
                          <a:latin typeface="+mn-lt"/>
                          <a:ea typeface="Calibri"/>
                          <a:cs typeface="BerkeleyPro-Book"/>
                        </a:rPr>
                        <a:t>40.3</a:t>
                      </a:r>
                      <a:endParaRPr lang="en-IN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  <a:latin typeface="+mn-lt"/>
                          <a:ea typeface="Calibri"/>
                          <a:cs typeface="PearsonMATHPRO02"/>
                        </a:rPr>
                        <a:t>−</a:t>
                      </a:r>
                      <a:r>
                        <a:rPr lang="en-IN" sz="1600" dirty="0" smtClean="0">
                          <a:effectLst/>
                          <a:latin typeface="+mn-lt"/>
                          <a:ea typeface="Calibri"/>
                          <a:cs typeface="BerkeleyPro-Book"/>
                        </a:rPr>
                        <a:t>30.3</a:t>
                      </a:r>
                      <a:endParaRPr lang="en-IN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  <a:latin typeface="+mn-lt"/>
                          <a:ea typeface="Calibri"/>
                          <a:cs typeface="BerkeleyPro-Book"/>
                        </a:rPr>
                        <a:t>5</a:t>
                      </a:r>
                      <a:endParaRPr lang="en-IN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  <a:latin typeface="+mn-lt"/>
                          <a:ea typeface="Calibri"/>
                          <a:cs typeface="BerkeleyPro-Book"/>
                        </a:rPr>
                        <a:t>10</a:t>
                      </a:r>
                      <a:endParaRPr lang="en-IN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+mn-lt"/>
                          <a:ea typeface="Calibri"/>
                          <a:cs typeface="BerkeleyPro-Book"/>
                        </a:rPr>
                        <a:t>1,000</a:t>
                      </a:r>
                      <a:endParaRPr lang="en-IN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+mn-lt"/>
                          <a:ea typeface="Calibri"/>
                          <a:cs typeface="BerkeleyPro-Book"/>
                        </a:rPr>
                        <a:t>741</a:t>
                      </a:r>
                      <a:endParaRPr lang="en-IN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  <a:latin typeface="+mn-lt"/>
                          <a:ea typeface="Calibri"/>
                          <a:cs typeface="PearsonMATHPRO02"/>
                        </a:rPr>
                        <a:t>−</a:t>
                      </a:r>
                      <a:r>
                        <a:rPr lang="en-IN" sz="1600" dirty="0" smtClean="0">
                          <a:effectLst/>
                          <a:latin typeface="+mn-lt"/>
                          <a:ea typeface="Calibri"/>
                          <a:cs typeface="BerkeleyPro-Book"/>
                        </a:rPr>
                        <a:t>25.9</a:t>
                      </a:r>
                      <a:endParaRPr lang="en-IN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  <a:latin typeface="+mn-lt"/>
                          <a:ea typeface="Calibri"/>
                          <a:cs typeface="PearsonMATHPRO02"/>
                        </a:rPr>
                        <a:t>−</a:t>
                      </a:r>
                      <a:r>
                        <a:rPr lang="en-IN" sz="1600" dirty="0" smtClean="0">
                          <a:effectLst/>
                          <a:latin typeface="+mn-lt"/>
                          <a:ea typeface="Calibri"/>
                          <a:cs typeface="BerkeleyPro-Book"/>
                        </a:rPr>
                        <a:t>15.9</a:t>
                      </a:r>
                      <a:endParaRPr lang="en-IN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+mn-lt"/>
                          <a:ea typeface="Calibri"/>
                          <a:cs typeface="BerkeleyPro-Book"/>
                        </a:rPr>
                        <a:t>2</a:t>
                      </a:r>
                      <a:endParaRPr lang="en-IN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  <a:latin typeface="+mn-lt"/>
                          <a:ea typeface="Calibri"/>
                          <a:cs typeface="BerkeleyPro-Book"/>
                        </a:rPr>
                        <a:t>10</a:t>
                      </a:r>
                      <a:endParaRPr lang="en-IN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  <a:latin typeface="+mn-lt"/>
                          <a:ea typeface="Calibri"/>
                          <a:cs typeface="BerkeleyPro-Book"/>
                        </a:rPr>
                        <a:t>1,000</a:t>
                      </a:r>
                      <a:endParaRPr lang="en-IN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+mn-lt"/>
                          <a:ea typeface="Calibri"/>
                          <a:cs typeface="BerkeleyPro-Book"/>
                        </a:rPr>
                        <a:t>917</a:t>
                      </a:r>
                      <a:endParaRPr lang="en-IN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  <a:latin typeface="+mn-lt"/>
                          <a:ea typeface="Calibri"/>
                          <a:cs typeface="PearsonMATHPRO02"/>
                        </a:rPr>
                        <a:t>−</a:t>
                      </a:r>
                      <a:r>
                        <a:rPr lang="en-IN" sz="1600" dirty="0" smtClean="0">
                          <a:effectLst/>
                          <a:latin typeface="+mn-lt"/>
                          <a:ea typeface="Calibri"/>
                          <a:cs typeface="BerkeleyPro-Book"/>
                        </a:rPr>
                        <a:t>8.3</a:t>
                      </a:r>
                      <a:endParaRPr lang="en-IN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+mn-lt"/>
                          <a:ea typeface="Calibri"/>
                          <a:cs typeface="PearsonMATHPRO02"/>
                        </a:rPr>
                        <a:t>+</a:t>
                      </a:r>
                      <a:r>
                        <a:rPr lang="en-IN" sz="1600" dirty="0">
                          <a:effectLst/>
                          <a:latin typeface="+mn-lt"/>
                          <a:ea typeface="Calibri"/>
                          <a:cs typeface="BerkeleyPro-Book"/>
                        </a:rPr>
                        <a:t>1.7</a:t>
                      </a:r>
                      <a:endParaRPr lang="en-IN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+mn-lt"/>
                          <a:ea typeface="Calibri"/>
                          <a:cs typeface="BerkeleyPro-Book"/>
                        </a:rPr>
                        <a:t>1</a:t>
                      </a:r>
                      <a:endParaRPr lang="en-IN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  <a:latin typeface="+mn-lt"/>
                          <a:ea typeface="Calibri"/>
                          <a:cs typeface="BerkeleyPro-Book"/>
                        </a:rPr>
                        <a:t>10</a:t>
                      </a:r>
                      <a:endParaRPr lang="en-IN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  <a:latin typeface="+mn-lt"/>
                          <a:ea typeface="Calibri"/>
                          <a:cs typeface="BerkeleyPro-Book"/>
                        </a:rPr>
                        <a:t>1,000</a:t>
                      </a:r>
                      <a:endParaRPr lang="en-IN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  <a:latin typeface="+mn-lt"/>
                          <a:ea typeface="Calibri"/>
                          <a:cs typeface="BerkeleyPro-Book"/>
                        </a:rPr>
                        <a:t>1,000</a:t>
                      </a:r>
                      <a:endParaRPr lang="en-IN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+mn-lt"/>
                          <a:ea typeface="Calibri"/>
                          <a:cs typeface="BerkeleyPro-Book"/>
                        </a:rPr>
                        <a:t>0.0</a:t>
                      </a:r>
                      <a:endParaRPr lang="en-IN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+mn-lt"/>
                          <a:ea typeface="Calibri"/>
                          <a:cs typeface="PearsonMATHPRO02"/>
                        </a:rPr>
                        <a:t>+</a:t>
                      </a:r>
                      <a:r>
                        <a:rPr lang="en-IN" sz="1600" dirty="0">
                          <a:effectLst/>
                          <a:latin typeface="+mn-lt"/>
                          <a:ea typeface="Calibri"/>
                          <a:cs typeface="BerkeleyPro-Book"/>
                        </a:rPr>
                        <a:t>10.0</a:t>
                      </a:r>
                      <a:endParaRPr lang="en-IN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457200" y="5837237"/>
            <a:ext cx="7231041" cy="334963"/>
          </a:xfrm>
        </p:spPr>
        <p:txBody>
          <a:bodyPr/>
          <a:lstStyle/>
          <a:p>
            <a:pPr marL="0" indent="0">
              <a:buNone/>
            </a:pPr>
            <a:r>
              <a:rPr lang="en-IN" sz="1200" dirty="0"/>
              <a:t>*Calculated with a financial calculator, using Equation 3.</a:t>
            </a:r>
          </a:p>
        </p:txBody>
      </p:sp>
    </p:spTree>
    <p:extLst>
      <p:ext uri="{BB962C8B-B14F-4D97-AF65-F5344CB8AC3E}">
        <p14:creationId xmlns:p14="http://schemas.microsoft.com/office/powerpoint/2010/main" val="346874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Maturity </a:t>
            </a:r>
            <a:r>
              <a:rPr lang="en-IN" dirty="0"/>
              <a:t>and the Volatility of Bond Returns: Interest-Rate Risk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Prices </a:t>
            </a:r>
            <a:r>
              <a:rPr lang="en-IN" dirty="0"/>
              <a:t>and returns for long-term bonds are more volatile than those for shorter-term bonds. </a:t>
            </a:r>
          </a:p>
          <a:p>
            <a:r>
              <a:rPr lang="en-IN" dirty="0" smtClean="0"/>
              <a:t>There </a:t>
            </a:r>
            <a:r>
              <a:rPr lang="en-IN" dirty="0"/>
              <a:t>is no interest-rate risk for any bond whose time to maturity matches the holding period. </a:t>
            </a:r>
          </a:p>
        </p:txBody>
      </p:sp>
    </p:spTree>
    <p:extLst>
      <p:ext uri="{BB962C8B-B14F-4D97-AF65-F5344CB8AC3E}">
        <p14:creationId xmlns:p14="http://schemas.microsoft.com/office/powerpoint/2010/main" val="402721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866899"/>
          </a:xfrm>
        </p:spPr>
        <p:txBody>
          <a:bodyPr/>
          <a:lstStyle/>
          <a:p>
            <a:r>
              <a:rPr lang="en-US" dirty="0"/>
              <a:t>Calculating Duration </a:t>
            </a:r>
            <a:r>
              <a:rPr lang="en-US" sz="1800" dirty="0" smtClean="0"/>
              <a:t>(duration </a:t>
            </a:r>
            <a:r>
              <a:rPr lang="en-US" sz="1800" dirty="0"/>
              <a:t>is a weighted average of the maturities of the cash </a:t>
            </a:r>
            <a:r>
              <a:rPr lang="en-US" sz="1800" dirty="0" smtClean="0"/>
              <a:t>payments)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04537" y="1241846"/>
            <a:ext cx="4539464" cy="539294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28263" y="990600"/>
            <a:ext cx="8229600" cy="109728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400" b="1" kern="1200">
                <a:solidFill>
                  <a:srgbClr val="007FA3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41846"/>
            <a:ext cx="4648200" cy="555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9836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097280"/>
          </a:xfrm>
        </p:spPr>
        <p:txBody>
          <a:bodyPr/>
          <a:lstStyle/>
          <a:p>
            <a:r>
              <a:rPr lang="en-US" sz="2400" dirty="0" smtClean="0"/>
              <a:t>The </a:t>
            </a:r>
            <a:r>
              <a:rPr lang="en-US" sz="2400" dirty="0"/>
              <a:t>duration calculation done in Table </a:t>
            </a:r>
            <a:r>
              <a:rPr lang="en-US" sz="2400" dirty="0" smtClean="0"/>
              <a:t>3.3 and 3.4  </a:t>
            </a:r>
            <a:r>
              <a:rPr lang="en-US" sz="2400" dirty="0"/>
              <a:t>can be written as </a:t>
            </a:r>
            <a:r>
              <a:rPr lang="en-US" sz="2400" dirty="0" smtClean="0"/>
              <a:t>follows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64071"/>
            <a:ext cx="8229600" cy="2309973"/>
          </a:xfrm>
        </p:spPr>
      </p:pic>
      <p:sp>
        <p:nvSpPr>
          <p:cNvPr id="6" name="Rectangle 5"/>
          <p:cNvSpPr/>
          <p:nvPr/>
        </p:nvSpPr>
        <p:spPr>
          <a:xfrm>
            <a:off x="396411" y="4495800"/>
            <a:ext cx="8001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NOTE: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All else being equal, the longer the term to maturity of a bond, the longer its duration.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All else being equal, when interest rates rise, the duration of a coupon bond falls.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else being equal, the higher the coupon rate on the bond, the shorter the bond’s duration.</a:t>
            </a:r>
          </a:p>
        </p:txBody>
      </p:sp>
    </p:spTree>
    <p:extLst>
      <p:ext uri="{BB962C8B-B14F-4D97-AF65-F5344CB8AC3E}">
        <p14:creationId xmlns:p14="http://schemas.microsoft.com/office/powerpoint/2010/main" val="17285244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5105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Duration </a:t>
            </a:r>
            <a:r>
              <a:rPr lang="en-US" dirty="0"/>
              <a:t>of a portfolio of the two securities is just the weighted average of the durations of the two securities, with the weights reflecting the proportion of the portfolio invested in each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b="1" dirty="0" smtClean="0"/>
              <a:t>Example:</a:t>
            </a:r>
          </a:p>
          <a:p>
            <a:pPr marL="0" indent="0">
              <a:buNone/>
            </a:pPr>
            <a:r>
              <a:rPr lang="en-US" dirty="0"/>
              <a:t>A manager of a financial institution is holding 25% of a portfolio in a bond with a five-year duration and 75% in a bond with a 10-year </a:t>
            </a:r>
            <a:r>
              <a:rPr lang="en-US" dirty="0" smtClean="0"/>
              <a:t>duration.</a:t>
            </a:r>
          </a:p>
          <a:p>
            <a:pPr marL="0" indent="0">
              <a:buNone/>
            </a:pPr>
            <a:r>
              <a:rPr lang="en-US" dirty="0" smtClean="0"/>
              <a:t>What </a:t>
            </a:r>
            <a:r>
              <a:rPr lang="en-US" dirty="0"/>
              <a:t>is the duration of the portfolio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b="1" dirty="0" smtClean="0"/>
              <a:t>Solution:  </a:t>
            </a:r>
            <a:r>
              <a:rPr lang="en-US" dirty="0"/>
              <a:t>The duration of the portfolio is 8.75 years.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(0.25 x 5)  + (0.75 x  10)  =  1.25 + 7.5  = 8.75 years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050902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Duration and Interest-Rate Risk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Duration is a good approximation, particularly when interest-rate changes are small, for how much the security price changes for a given change in interest </a:t>
            </a:r>
            <a:r>
              <a:rPr lang="en-US" dirty="0" smtClean="0"/>
              <a:t>rates.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819400"/>
            <a:ext cx="7010400" cy="181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1196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15372"/>
            <a:ext cx="4343400" cy="647381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15372"/>
            <a:ext cx="4648199" cy="656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3340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Distinction Between Real and Nominal Interest Rates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ea typeface="ヒラギノ角ゴ Pro W3" charset="-128"/>
              </a:rPr>
              <a:t>Nominal interest rate</a:t>
            </a:r>
            <a:r>
              <a:rPr lang="en-US" dirty="0">
                <a:ea typeface="ヒラギノ角ゴ Pro W3" charset="-128"/>
              </a:rPr>
              <a:t> makes no allowance for inflation.</a:t>
            </a:r>
          </a:p>
          <a:p>
            <a:r>
              <a:rPr lang="en-US" b="1" dirty="0">
                <a:ea typeface="ヒラギノ角ゴ Pro W3" charset="-128"/>
              </a:rPr>
              <a:t>Real interest rate</a:t>
            </a:r>
            <a:r>
              <a:rPr lang="en-US" dirty="0">
                <a:ea typeface="ヒラギノ角ゴ Pro W3" charset="-128"/>
              </a:rPr>
              <a:t> is adjusted for changes in price level so it more accurately reflects the cost of borrowing.</a:t>
            </a:r>
          </a:p>
          <a:p>
            <a:pPr lvl="1"/>
            <a:r>
              <a:rPr lang="en-US" i="1" dirty="0">
                <a:ea typeface="ヒラギノ角ゴ Pro W3" charset="-128"/>
              </a:rPr>
              <a:t>Ex ante real interest rate </a:t>
            </a:r>
            <a:r>
              <a:rPr lang="en-US" dirty="0">
                <a:ea typeface="ヒラギノ角ゴ Pro W3" charset="-128"/>
              </a:rPr>
              <a:t>is adjusted for expected changes in the price level</a:t>
            </a:r>
          </a:p>
          <a:p>
            <a:pPr lvl="1"/>
            <a:r>
              <a:rPr lang="en-US" i="1" dirty="0">
                <a:ea typeface="ヒラギノ角ゴ Pro W3" charset="-128"/>
              </a:rPr>
              <a:t>Ex post real interest rate </a:t>
            </a:r>
            <a:r>
              <a:rPr lang="en-US" dirty="0">
                <a:ea typeface="ヒラギノ角ゴ Pro W3" charset="-128"/>
              </a:rPr>
              <a:t>is adjusted for actual changes in the price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3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ヒラギノ角ゴ Pro W3" charset="-128"/>
              </a:rPr>
              <a:t>Fisher Equation</a:t>
            </a:r>
            <a:endParaRPr lang="en-US" dirty="0"/>
          </a:p>
        </p:txBody>
      </p:sp>
      <p:graphicFrame>
        <p:nvGraphicFramePr>
          <p:cNvPr id="4" name="Object 3" descr="The figure shows the fisher equation.&#10;The equation is, I, is equal to, i sub r, plus, pi raised to the power e. &#10;Where, I, is equal to, nominal interest rate. &#10;i sub r, is equal to real interest rate. &#10;When the real interest rate is low, there are greater incentives to borrow and fewer incentives to lend. the real interest rate is a better indicator of the incentives to borrow and lend.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242833264"/>
              </p:ext>
            </p:extLst>
          </p:nvPr>
        </p:nvGraphicFramePr>
        <p:xfrm>
          <a:off x="500513" y="1719908"/>
          <a:ext cx="7984225" cy="3570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1" name="Equation" r:id="rId3" imgW="4089400" imgH="1828800" progId="">
                  <p:embed/>
                </p:oleObj>
              </mc:Choice>
              <mc:Fallback>
                <p:oleObj name="Equation" r:id="rId3" imgW="4089400" imgH="1828800" progId="">
                  <p:embed/>
                  <p:pic>
                    <p:nvPicPr>
                      <p:cNvPr id="0" name="Picture 8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513" y="1719908"/>
                        <a:ext cx="7984225" cy="35705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231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Interest Rates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ea typeface="ヒラギノ角ゴ Pro W3" charset="-128"/>
              </a:rPr>
              <a:t>Present value</a:t>
            </a:r>
            <a:r>
              <a:rPr lang="en-US" dirty="0">
                <a:ea typeface="ヒラギノ角ゴ Pro W3" charset="-128"/>
              </a:rPr>
              <a:t>: a dollar paid to you one year from now is less valuable than a dollar paid to you today.</a:t>
            </a:r>
          </a:p>
          <a:p>
            <a:pPr lvl="1"/>
            <a:r>
              <a:rPr lang="en-US" dirty="0">
                <a:ea typeface="ヒラギノ角ゴ Pro W3" charset="-128"/>
              </a:rPr>
              <a:t>Why: a dollar deposited today can earn interest and become $</a:t>
            </a:r>
            <a:r>
              <a:rPr lang="en-US" dirty="0" smtClean="0">
                <a:ea typeface="ヒラギノ角ゴ Pro W3" charset="-128"/>
              </a:rPr>
              <a:t>1×(</a:t>
            </a:r>
            <a:r>
              <a:rPr lang="en-US" dirty="0">
                <a:ea typeface="ヒラギノ角ゴ Pro W3" charset="-128"/>
              </a:rPr>
              <a:t>1+i) one year from today.</a:t>
            </a:r>
          </a:p>
          <a:p>
            <a:pPr lvl="1"/>
            <a:r>
              <a:rPr lang="en-US" dirty="0">
                <a:ea typeface="ヒラギノ角ゴ Pro W3" charset="-128"/>
              </a:rPr>
              <a:t>To understand the importance of this notion, consider the value of a $20 million lottery payout today versus a payment of $1 million per year for each of the next 20 years. </a:t>
            </a:r>
            <a:r>
              <a:rPr lang="en-US" dirty="0" smtClean="0">
                <a:ea typeface="ヒラギノ角ゴ Pro W3" charset="-128"/>
              </a:rPr>
              <a:t>Are </a:t>
            </a:r>
            <a:r>
              <a:rPr lang="en-US" dirty="0">
                <a:ea typeface="ヒラギノ角ゴ Pro W3" charset="-128"/>
              </a:rPr>
              <a:t>these </a:t>
            </a:r>
            <a:r>
              <a:rPr lang="en-US" dirty="0" smtClean="0">
                <a:ea typeface="ヒラギノ角ゴ Pro W3" charset="-128"/>
              </a:rPr>
              <a:t>two values </a:t>
            </a:r>
            <a:r>
              <a:rPr lang="en-US" dirty="0">
                <a:ea typeface="ヒラギノ角ゴ Pro W3" charset="-128"/>
              </a:rPr>
              <a:t>the same</a:t>
            </a:r>
            <a:r>
              <a:rPr lang="en-US" dirty="0" smtClean="0">
                <a:ea typeface="ヒラギノ角ゴ Pro W3" charset="-128"/>
              </a:rPr>
              <a:t>?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1150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 Value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IN" dirty="0" smtClean="0"/>
              <a:t>Let </a:t>
            </a:r>
            <a:r>
              <a:rPr lang="en-IN" i="1" dirty="0"/>
              <a:t>i</a:t>
            </a:r>
            <a:r>
              <a:rPr lang="en-IN" dirty="0"/>
              <a:t> = .</a:t>
            </a:r>
            <a:r>
              <a:rPr lang="en-IN" dirty="0" smtClean="0"/>
              <a:t>10</a:t>
            </a:r>
          </a:p>
          <a:p>
            <a:pPr marL="0" indent="0" algn="ctr">
              <a:buNone/>
            </a:pPr>
            <a:r>
              <a:rPr lang="en-IN" dirty="0" smtClean="0"/>
              <a:t>In </a:t>
            </a:r>
            <a:r>
              <a:rPr lang="en-IN" dirty="0"/>
              <a:t>one year: $100 </a:t>
            </a:r>
            <a:r>
              <a:rPr lang="en-IN" dirty="0" smtClean="0"/>
              <a:t>× </a:t>
            </a:r>
            <a:r>
              <a:rPr lang="en-IN" dirty="0"/>
              <a:t>(</a:t>
            </a:r>
            <a:r>
              <a:rPr lang="en-IN" dirty="0" smtClean="0"/>
              <a:t>1 + </a:t>
            </a:r>
            <a:r>
              <a:rPr lang="en-IN" dirty="0"/>
              <a:t>0.10) = $</a:t>
            </a:r>
            <a:r>
              <a:rPr lang="en-IN" dirty="0" smtClean="0"/>
              <a:t>110</a:t>
            </a:r>
          </a:p>
          <a:p>
            <a:pPr marL="0" indent="0" algn="ctr">
              <a:buNone/>
            </a:pPr>
            <a:r>
              <a:rPr lang="en-IN" dirty="0" smtClean="0"/>
              <a:t>In </a:t>
            </a:r>
            <a:r>
              <a:rPr lang="en-IN" dirty="0"/>
              <a:t>two years: $110 ×</a:t>
            </a:r>
            <a:r>
              <a:rPr lang="en-IN" dirty="0" smtClean="0"/>
              <a:t> </a:t>
            </a:r>
            <a:r>
              <a:rPr lang="en-IN" dirty="0"/>
              <a:t>(1 + 0.10) = $</a:t>
            </a:r>
            <a:r>
              <a:rPr lang="en-IN" dirty="0" smtClean="0"/>
              <a:t>121</a:t>
            </a:r>
          </a:p>
          <a:p>
            <a:pPr marL="0" indent="0" algn="ctr">
              <a:buNone/>
            </a:pPr>
            <a:r>
              <a:rPr lang="en-IN" dirty="0" smtClean="0"/>
              <a:t>or </a:t>
            </a:r>
            <a:r>
              <a:rPr lang="en-IN" dirty="0"/>
              <a:t>$100 ×</a:t>
            </a:r>
            <a:r>
              <a:rPr lang="en-IN" dirty="0" smtClean="0"/>
              <a:t> </a:t>
            </a:r>
            <a:r>
              <a:rPr lang="en-IN" dirty="0"/>
              <a:t>(1 + </a:t>
            </a:r>
            <a:r>
              <a:rPr lang="en-IN" dirty="0" smtClean="0"/>
              <a:t>0.10)</a:t>
            </a:r>
            <a:r>
              <a:rPr lang="en-IN" baseline="30000" dirty="0" smtClean="0"/>
              <a:t>2</a:t>
            </a:r>
          </a:p>
          <a:p>
            <a:pPr marL="0" indent="0" algn="ctr">
              <a:buNone/>
            </a:pPr>
            <a:r>
              <a:rPr lang="en-IN" dirty="0" smtClean="0"/>
              <a:t>In </a:t>
            </a:r>
            <a:r>
              <a:rPr lang="en-IN" dirty="0"/>
              <a:t>three years: $121 ×</a:t>
            </a:r>
            <a:r>
              <a:rPr lang="en-IN" dirty="0" smtClean="0"/>
              <a:t> </a:t>
            </a:r>
            <a:r>
              <a:rPr lang="en-IN" dirty="0"/>
              <a:t>(1 + 0.10) = $</a:t>
            </a:r>
            <a:r>
              <a:rPr lang="en-IN" dirty="0" smtClean="0"/>
              <a:t>133</a:t>
            </a:r>
          </a:p>
          <a:p>
            <a:pPr marL="0" indent="0" algn="ctr">
              <a:buNone/>
            </a:pPr>
            <a:r>
              <a:rPr lang="en-IN" dirty="0" smtClean="0"/>
              <a:t>or </a:t>
            </a:r>
            <a:r>
              <a:rPr lang="en-IN" dirty="0"/>
              <a:t>$100 ×</a:t>
            </a:r>
            <a:r>
              <a:rPr lang="en-IN" dirty="0" smtClean="0"/>
              <a:t> </a:t>
            </a:r>
            <a:r>
              <a:rPr lang="en-IN" dirty="0"/>
              <a:t>(1 + </a:t>
            </a:r>
            <a:r>
              <a:rPr lang="en-IN" dirty="0" smtClean="0"/>
              <a:t>0.10)</a:t>
            </a:r>
            <a:r>
              <a:rPr lang="en-IN" baseline="30000" dirty="0" smtClean="0"/>
              <a:t>3</a:t>
            </a:r>
          </a:p>
          <a:p>
            <a:pPr marL="0" indent="0" algn="ctr">
              <a:buNone/>
            </a:pPr>
            <a:r>
              <a:rPr lang="en-IN" dirty="0" smtClean="0"/>
              <a:t>In </a:t>
            </a:r>
            <a:r>
              <a:rPr lang="en-IN" i="1" dirty="0"/>
              <a:t>n</a:t>
            </a:r>
            <a:r>
              <a:rPr lang="en-IN" dirty="0"/>
              <a:t> </a:t>
            </a:r>
            <a:r>
              <a:rPr lang="en-IN" dirty="0" smtClean="0"/>
              <a:t>years</a:t>
            </a:r>
          </a:p>
          <a:p>
            <a:pPr marL="0" indent="0" algn="ctr">
              <a:buNone/>
            </a:pPr>
            <a:r>
              <a:rPr lang="en-IN" dirty="0" smtClean="0"/>
              <a:t>$100 </a:t>
            </a:r>
            <a:r>
              <a:rPr lang="en-IN" dirty="0"/>
              <a:t>×</a:t>
            </a:r>
            <a:r>
              <a:rPr lang="en-IN" dirty="0" smtClean="0"/>
              <a:t> </a:t>
            </a:r>
            <a:r>
              <a:rPr lang="en-IN" dirty="0"/>
              <a:t>(1 + </a:t>
            </a:r>
            <a:r>
              <a:rPr lang="en-IN" i="1" dirty="0"/>
              <a:t>i</a:t>
            </a:r>
            <a:r>
              <a:rPr lang="en-IN" dirty="0"/>
              <a:t>)</a:t>
            </a:r>
            <a:r>
              <a:rPr lang="en-IN" i="1" baseline="30000" dirty="0"/>
              <a:t>n</a:t>
            </a:r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466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64A3"/>
                </a:solidFill>
              </a:rPr>
              <a:t>Simple Present </a:t>
            </a:r>
            <a:r>
              <a:rPr lang="en-US" dirty="0" smtClean="0">
                <a:solidFill>
                  <a:srgbClr val="0064A3"/>
                </a:solidFill>
              </a:rPr>
              <a:t>Value</a:t>
            </a:r>
            <a:r>
              <a:rPr lang="en-US" dirty="0" smtClean="0"/>
              <a:t> </a:t>
            </a:r>
            <a:r>
              <a:rPr lang="en-US" sz="2000" b="0" dirty="0" smtClean="0"/>
              <a:t>(1 of 2)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76400"/>
          </a:xfrm>
        </p:spPr>
        <p:txBody>
          <a:bodyPr/>
          <a:lstStyle/>
          <a:p>
            <a:pPr marL="0" indent="0" algn="ctr">
              <a:buNone/>
            </a:pPr>
            <a:r>
              <a:rPr lang="en-IN" dirty="0" smtClean="0"/>
              <a:t>PV </a:t>
            </a:r>
            <a:r>
              <a:rPr lang="en-IN" dirty="0"/>
              <a:t>= </a:t>
            </a:r>
            <a:r>
              <a:rPr lang="en-IN" dirty="0" smtClean="0"/>
              <a:t>today’s </a:t>
            </a:r>
            <a:r>
              <a:rPr lang="en-IN" dirty="0"/>
              <a:t>(present) </a:t>
            </a:r>
            <a:r>
              <a:rPr lang="en-IN" dirty="0" smtClean="0"/>
              <a:t>value</a:t>
            </a:r>
          </a:p>
          <a:p>
            <a:pPr marL="0" indent="0" algn="ctr">
              <a:buNone/>
            </a:pPr>
            <a:r>
              <a:rPr lang="en-IN" dirty="0" smtClean="0"/>
              <a:t>CF </a:t>
            </a:r>
            <a:r>
              <a:rPr lang="en-IN" dirty="0"/>
              <a:t>= future cash flow (payment</a:t>
            </a:r>
            <a:r>
              <a:rPr lang="en-IN" dirty="0" smtClean="0"/>
              <a:t>)</a:t>
            </a:r>
          </a:p>
          <a:p>
            <a:pPr marL="0" indent="0" algn="ctr">
              <a:buNone/>
            </a:pPr>
            <a:r>
              <a:rPr lang="en-IN" i="1" dirty="0" smtClean="0"/>
              <a:t>i </a:t>
            </a:r>
            <a:r>
              <a:rPr lang="en-IN" dirty="0" smtClean="0"/>
              <a:t>= </a:t>
            </a:r>
            <a:r>
              <a:rPr lang="en-IN" dirty="0"/>
              <a:t>the interest </a:t>
            </a:r>
            <a:r>
              <a:rPr lang="en-IN" dirty="0" smtClean="0"/>
              <a:t>rate</a:t>
            </a:r>
            <a:endParaRPr lang="en-IN" dirty="0" smtClean="0">
              <a:solidFill>
                <a:srgbClr val="FF0000"/>
              </a:solidFill>
            </a:endParaRPr>
          </a:p>
        </p:txBody>
      </p:sp>
      <p:graphicFrame>
        <p:nvGraphicFramePr>
          <p:cNvPr id="4" name="Object 3" descr="P V is equal to C F over 1 plus i to the power n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3377061"/>
              </p:ext>
            </p:extLst>
          </p:nvPr>
        </p:nvGraphicFramePr>
        <p:xfrm>
          <a:off x="3916363" y="3332163"/>
          <a:ext cx="1541462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6" name="Equation" r:id="rId3" imgW="838080" imgH="419040" progId="Equation.DSMT4">
                  <p:embed/>
                </p:oleObj>
              </mc:Choice>
              <mc:Fallback>
                <p:oleObj name="Equation" r:id="rId3" imgW="838080" imgH="419040" progId="Equation.DSMT4">
                  <p:embed/>
                  <p:pic>
                    <p:nvPicPr>
                      <p:cNvPr id="0" name="Picture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6363" y="3332163"/>
                        <a:ext cx="1541462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480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Present </a:t>
            </a:r>
            <a:r>
              <a:rPr lang="en-US" dirty="0" smtClean="0"/>
              <a:t>Value </a:t>
            </a:r>
            <a:r>
              <a:rPr lang="en-US" sz="2000" b="0" dirty="0" smtClean="0"/>
              <a:t>(2 </a:t>
            </a:r>
            <a:r>
              <a:rPr lang="en-US" sz="2000" b="0" dirty="0"/>
              <a:t>of 2)</a:t>
            </a:r>
            <a:endParaRPr lang="en-US" dirty="0"/>
          </a:p>
        </p:txBody>
      </p:sp>
      <p:pic>
        <p:nvPicPr>
          <p:cNvPr id="5" name="Picture 4" descr="A timeline depicts payments scheduled in different years.&#10;The timeline shows Years as 0, 1, 2, . . . n and PV as 100, 100/(1+i), 100/(1+i)2, . . . 100/ (1+i)n.  &#10;$100 is scheduled as payments for each year from year 0 to year n.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2788" y="3086570"/>
            <a:ext cx="8438424" cy="223207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62000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Cannot directly compare payments scheduled in different points in the time </a:t>
            </a:r>
            <a:r>
              <a:rPr lang="en-US" dirty="0" smtClean="0">
                <a:latin typeface="Arial" charset="0"/>
              </a:rPr>
              <a:t>line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4189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Types of Credit Market Instruments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ヒラギノ角ゴ Pro W3" charset="-128"/>
              </a:rPr>
              <a:t>Simple Loan</a:t>
            </a:r>
          </a:p>
          <a:p>
            <a:r>
              <a:rPr lang="en-US" dirty="0">
                <a:ea typeface="ヒラギノ角ゴ Pro W3" charset="-128"/>
              </a:rPr>
              <a:t>Fixed Payment Loan</a:t>
            </a:r>
          </a:p>
          <a:p>
            <a:r>
              <a:rPr lang="en-US" dirty="0">
                <a:ea typeface="ヒラギノ角ゴ Pro W3" charset="-128"/>
              </a:rPr>
              <a:t>Coupon Bond</a:t>
            </a:r>
          </a:p>
          <a:p>
            <a:r>
              <a:rPr lang="en-US" dirty="0">
                <a:ea typeface="ヒラギノ角ゴ Pro W3" charset="-128"/>
              </a:rPr>
              <a:t>Discount </a:t>
            </a:r>
            <a:r>
              <a:rPr lang="en-US" dirty="0" smtClean="0">
                <a:ea typeface="ヒラギノ角ゴ Pro W3" charset="-128"/>
              </a:rPr>
              <a:t>Bond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8216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Yield to Maturity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ea typeface="ヒラギノ角ゴ Pro W3" charset="-128"/>
              </a:rPr>
              <a:t>Yield to maturity</a:t>
            </a:r>
            <a:r>
              <a:rPr lang="en-US" dirty="0">
                <a:ea typeface="ヒラギノ角ゴ Pro W3" charset="-128"/>
              </a:rPr>
              <a:t>: the interest rate that equates the present value of cash flow payments received from a debt instrument with its value </a:t>
            </a:r>
            <a:r>
              <a:rPr lang="en-US" dirty="0" smtClean="0">
                <a:ea typeface="ヒラギノ角ゴ Pro W3" charset="-128"/>
              </a:rPr>
              <a:t>today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4691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Yield to Maturity on a Simple Loan</a:t>
            </a:r>
            <a:endParaRPr lang="en-IN" dirty="0"/>
          </a:p>
        </p:txBody>
      </p:sp>
      <p:graphicFrame>
        <p:nvGraphicFramePr>
          <p:cNvPr id="5" name="Object 4" descr="The figure shows the calculation of rate of interest.&#10;Present Value, PV, is equal to, amount borrowed, is equal to, dollar 100. &#10;CF is equal to cash flow in one year, is equal to dollar 110. &#10;n, is equal to, number of years, is equal to 1. &#10;so, dollar 100, is equal to, dollar 110 over, 1 plus I whose raised to the power 1. &#10;Cross multiplying and simplifying, we get, i , is equal to 0.10, that is, 10 percent. &#10;For simple loans, the simple interest rate equals the yield to maturity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5215340"/>
              </p:ext>
            </p:extLst>
          </p:nvPr>
        </p:nvGraphicFramePr>
        <p:xfrm>
          <a:off x="1371600" y="1664634"/>
          <a:ext cx="6172199" cy="4379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1" name="Equation" r:id="rId3" imgW="3454400" imgH="2451100" progId="Equation.DSMT4">
                  <p:embed/>
                </p:oleObj>
              </mc:Choice>
              <mc:Fallback>
                <p:oleObj name="Equation" r:id="rId3" imgW="3454400" imgH="2451100" progId="Equation.DSMT4">
                  <p:embed/>
                  <p:pic>
                    <p:nvPicPr>
                      <p:cNvPr id="0" name="Picture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664634"/>
                        <a:ext cx="6172199" cy="4379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922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08 Lecture">
  <a:themeElements>
    <a:clrScheme name="Custom 7">
      <a:dk1>
        <a:sysClr val="windowText" lastClr="000000"/>
      </a:dk1>
      <a:lt1>
        <a:sysClr val="window" lastClr="FFFFFF"/>
      </a:lt1>
      <a:dk2>
        <a:srgbClr val="000000"/>
      </a:dk2>
      <a:lt2>
        <a:srgbClr val="007FA3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Pearson 508">
      <a:dk1>
        <a:sysClr val="windowText" lastClr="000000"/>
      </a:dk1>
      <a:lt1>
        <a:sysClr val="window" lastClr="FFFFFF"/>
      </a:lt1>
      <a:dk2>
        <a:srgbClr val="000000"/>
      </a:dk2>
      <a:lt2>
        <a:srgbClr val="EEEEEE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Pearson 508">
      <a:dk1>
        <a:sysClr val="windowText" lastClr="000000"/>
      </a:dk1>
      <a:lt1>
        <a:sysClr val="window" lastClr="FFFFFF"/>
      </a:lt1>
      <a:dk2>
        <a:srgbClr val="000000"/>
      </a:dk2>
      <a:lt2>
        <a:srgbClr val="EEEEEE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8075</TotalTime>
  <Words>1403</Words>
  <Application>Microsoft Office PowerPoint</Application>
  <PresentationFormat>On-screen Show (4:3)</PresentationFormat>
  <Paragraphs>187</Paragraphs>
  <Slides>29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5" baseType="lpstr">
      <vt:lpstr>微軟正黑體</vt:lpstr>
      <vt:lpstr>ＭＳ Ｐゴシック</vt:lpstr>
      <vt:lpstr>ＭＳ Ｐゴシック</vt:lpstr>
      <vt:lpstr>Arial</vt:lpstr>
      <vt:lpstr>Arial (本文)</vt:lpstr>
      <vt:lpstr>BerkeleyPro-Book</vt:lpstr>
      <vt:lpstr>Calibri</vt:lpstr>
      <vt:lpstr>Cambria Math</vt:lpstr>
      <vt:lpstr>PearsonMATHPRO02</vt:lpstr>
      <vt:lpstr>Times</vt:lpstr>
      <vt:lpstr>Times New Roman</vt:lpstr>
      <vt:lpstr>Verdana</vt:lpstr>
      <vt:lpstr>Wingdings</vt:lpstr>
      <vt:lpstr>ヒラギノ角ゴ Pro W3</vt:lpstr>
      <vt:lpstr>508 Lecture</vt:lpstr>
      <vt:lpstr>Equation</vt:lpstr>
      <vt:lpstr>Chapter 03 </vt:lpstr>
      <vt:lpstr>Learning Objectives</vt:lpstr>
      <vt:lpstr>Measuring Interest Rates</vt:lpstr>
      <vt:lpstr>Present Value</vt:lpstr>
      <vt:lpstr>Simple Present Value (1 of 2)</vt:lpstr>
      <vt:lpstr>Simple Present Value (2 of 2)</vt:lpstr>
      <vt:lpstr>Four Types of Credit Market Instruments</vt:lpstr>
      <vt:lpstr>Yield to Maturity</vt:lpstr>
      <vt:lpstr>Yield to Maturity on a Simple Loan</vt:lpstr>
      <vt:lpstr>Fixed-Payment Loan</vt:lpstr>
      <vt:lpstr>Coupon Bond (1 of 6)</vt:lpstr>
      <vt:lpstr>Coupon Bond (2 of 6)</vt:lpstr>
      <vt:lpstr>Coupon Bond (3 of 6)</vt:lpstr>
      <vt:lpstr>Coupon Bond (4 of 6)</vt:lpstr>
      <vt:lpstr>Coupon Bond (5 of 6)</vt:lpstr>
      <vt:lpstr>Coupon Bond (6 of 6)</vt:lpstr>
      <vt:lpstr>Discount Bond</vt:lpstr>
      <vt:lpstr>The Distinction Between Interest Rates and Returns (1 of 4)</vt:lpstr>
      <vt:lpstr>The Distinction Between Interest Rates and Returns (2 of 4)</vt:lpstr>
      <vt:lpstr>The Distinction Between Interest Rates and Returns (3 of 4)</vt:lpstr>
      <vt:lpstr>The Distinction Between Interest Rates and Returns (4 of 4)</vt:lpstr>
      <vt:lpstr>Maturity and the Volatility of Bond Returns: Interest-Rate Risk </vt:lpstr>
      <vt:lpstr>Calculating Duration (duration is a weighted average of the maturities of the cash payments)</vt:lpstr>
      <vt:lpstr>The duration calculation done in Table 3.3 and 3.4  can be written as follows</vt:lpstr>
      <vt:lpstr>PowerPoint Presentation</vt:lpstr>
      <vt:lpstr>Duration and Interest-Rate Risk</vt:lpstr>
      <vt:lpstr>PowerPoint Presentation</vt:lpstr>
      <vt:lpstr>The Distinction Between Real and Nominal Interest Rates</vt:lpstr>
      <vt:lpstr>Fisher Equation</vt:lpstr>
    </vt:vector>
  </TitlesOfParts>
  <Company>Pearson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Economics of Money, Banking, and Financial Markets, Twelfth Edition</dc:title>
  <dc:subject>Economics</dc:subject>
  <dc:creator>Frederic S. Mishkin</dc:creator>
  <cp:keywords>Economics</cp:keywords>
  <cp:lastModifiedBy>Windows User</cp:lastModifiedBy>
  <cp:revision>526</cp:revision>
  <cp:lastPrinted>2018-10-03T06:27:48Z</cp:lastPrinted>
  <dcterms:created xsi:type="dcterms:W3CDTF">2014-07-14T20:04:21Z</dcterms:created>
  <dcterms:modified xsi:type="dcterms:W3CDTF">2020-04-14T07:35:01Z</dcterms:modified>
  <cp:category>Economics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UniqueId">
    <vt:lpwstr>682740</vt:lpwstr>
  </property>
  <property fmtid="{D5CDD505-2E9C-101B-9397-08002B2CF9AE}" pid="3" name="Offisync_UpdateToken">
    <vt:lpwstr>1</vt:lpwstr>
  </property>
  <property fmtid="{D5CDD505-2E9C-101B-9397-08002B2CF9AE}" pid="4" name="Jive_VersionGuid">
    <vt:lpwstr>7b502893-ac4a-4309-967d-6eb652f6b574</vt:lpwstr>
  </property>
  <property fmtid="{D5CDD505-2E9C-101B-9397-08002B2CF9AE}" pid="5" name="Offisync_ProviderInitializationData">
    <vt:lpwstr>https://neo.pearson.com</vt:lpwstr>
  </property>
  <property fmtid="{D5CDD505-2E9C-101B-9397-08002B2CF9AE}" pid="6" name="Offisync_ServerID">
    <vt:lpwstr>7e960520-0e88-4f05-9fa0-24079b61e486</vt:lpwstr>
  </property>
  <property fmtid="{D5CDD505-2E9C-101B-9397-08002B2CF9AE}" pid="7" name="Jive_LatestUserAccountName">
    <vt:lpwstr>sumit.gupta</vt:lpwstr>
  </property>
</Properties>
</file>